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85" r:id="rId10"/>
    <p:sldId id="263" r:id="rId11"/>
    <p:sldId id="264" r:id="rId12"/>
    <p:sldId id="276" r:id="rId13"/>
    <p:sldId id="269" r:id="rId14"/>
    <p:sldId id="284" r:id="rId15"/>
    <p:sldId id="270" r:id="rId16"/>
    <p:sldId id="287" r:id="rId17"/>
    <p:sldId id="273" r:id="rId18"/>
    <p:sldId id="277" r:id="rId19"/>
    <p:sldId id="278" r:id="rId20"/>
    <p:sldId id="279" r:id="rId21"/>
    <p:sldId id="283" r:id="rId22"/>
    <p:sldId id="280" r:id="rId23"/>
    <p:sldId id="281" r:id="rId24"/>
    <p:sldId id="282" r:id="rId25"/>
    <p:sldId id="286" r:id="rId26"/>
    <p:sldId id="288" r:id="rId27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006600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35" autoAdjust="0"/>
    <p:restoredTop sz="94729" autoAdjust="0"/>
  </p:normalViewPr>
  <p:slideViewPr>
    <p:cSldViewPr>
      <p:cViewPr>
        <p:scale>
          <a:sx n="70" d="100"/>
          <a:sy n="70" d="100"/>
        </p:scale>
        <p:origin x="15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4DEEA-B67F-428A-8401-31791F49AB05}" type="doc">
      <dgm:prSet loTypeId="urn:microsoft.com/office/officeart/2005/8/layout/radial4" loCatId="relationship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0142348-AEF9-4265-B8AF-D3809F6C6EAC}">
      <dgm:prSet phldrT="[Текст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10000"/>
                </a:schemeClr>
              </a:solidFill>
            </a:rPr>
            <a:t>Эффективное функционирование системы здравоохранения</a:t>
          </a:r>
          <a:endParaRPr lang="ru-RU" dirty="0">
            <a:solidFill>
              <a:schemeClr val="accent5">
                <a:lumMod val="10000"/>
              </a:schemeClr>
            </a:solidFill>
          </a:endParaRPr>
        </a:p>
      </dgm:t>
    </dgm:pt>
    <dgm:pt modelId="{2E80B0EF-17ED-4E5D-92B2-F5A4F63F23B3}" type="parTrans" cxnId="{F3D4C0AA-3403-4B81-B30A-F210A6A84469}">
      <dgm:prSet/>
      <dgm:spPr/>
      <dgm:t>
        <a:bodyPr/>
        <a:lstStyle/>
        <a:p>
          <a:endParaRPr lang="ru-RU"/>
        </a:p>
      </dgm:t>
    </dgm:pt>
    <dgm:pt modelId="{522E1736-CE51-472B-8ACE-001289130318}" type="sibTrans" cxnId="{F3D4C0AA-3403-4B81-B30A-F210A6A84469}">
      <dgm:prSet/>
      <dgm:spPr/>
      <dgm:t>
        <a:bodyPr/>
        <a:lstStyle/>
        <a:p>
          <a:endParaRPr lang="ru-RU"/>
        </a:p>
      </dgm:t>
    </dgm:pt>
    <dgm:pt modelId="{861727A2-46D5-482A-B239-1FBEBDD01CF7}">
      <dgm:prSet phldrT="[Текст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10000"/>
                </a:schemeClr>
              </a:solidFill>
            </a:rPr>
            <a:t>Совершенствование организационной системы</a:t>
          </a:r>
          <a:endParaRPr lang="ru-RU" dirty="0">
            <a:solidFill>
              <a:schemeClr val="accent5">
                <a:lumMod val="10000"/>
              </a:schemeClr>
            </a:solidFill>
          </a:endParaRPr>
        </a:p>
      </dgm:t>
    </dgm:pt>
    <dgm:pt modelId="{1D8F70E2-DC1E-4945-9308-ED7928E24C23}" type="parTrans" cxnId="{910D3783-BEBE-41ED-B014-81AD54E73144}">
      <dgm:prSet/>
      <dgm:spPr/>
      <dgm:t>
        <a:bodyPr/>
        <a:lstStyle/>
        <a:p>
          <a:endParaRPr lang="ru-RU"/>
        </a:p>
      </dgm:t>
    </dgm:pt>
    <dgm:pt modelId="{933228FB-DAF9-49B6-B6F9-5B519D0AFEFD}" type="sibTrans" cxnId="{910D3783-BEBE-41ED-B014-81AD54E73144}">
      <dgm:prSet/>
      <dgm:spPr/>
      <dgm:t>
        <a:bodyPr/>
        <a:lstStyle/>
        <a:p>
          <a:endParaRPr lang="ru-RU"/>
        </a:p>
      </dgm:t>
    </dgm:pt>
    <dgm:pt modelId="{8DA27989-22DB-4702-989B-5434BE4F0277}">
      <dgm:prSet phldrT="[Текст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10000"/>
                </a:schemeClr>
              </a:solidFill>
            </a:rPr>
            <a:t>Подготовленные медицинские кадры</a:t>
          </a:r>
          <a:endParaRPr lang="ru-RU" dirty="0">
            <a:solidFill>
              <a:schemeClr val="accent5">
                <a:lumMod val="10000"/>
              </a:schemeClr>
            </a:solidFill>
          </a:endParaRPr>
        </a:p>
      </dgm:t>
    </dgm:pt>
    <dgm:pt modelId="{F08EA6A3-4DAE-4FE1-9258-CD80F195F6C1}" type="parTrans" cxnId="{32CCD7D6-16ED-4B6D-9C69-FD45EB319E66}">
      <dgm:prSet/>
      <dgm:spPr/>
      <dgm:t>
        <a:bodyPr/>
        <a:lstStyle/>
        <a:p>
          <a:endParaRPr lang="ru-RU"/>
        </a:p>
      </dgm:t>
    </dgm:pt>
    <dgm:pt modelId="{8A0569BE-7B44-460E-808D-9F134DD7B0EF}" type="sibTrans" cxnId="{32CCD7D6-16ED-4B6D-9C69-FD45EB319E66}">
      <dgm:prSet/>
      <dgm:spPr/>
      <dgm:t>
        <a:bodyPr/>
        <a:lstStyle/>
        <a:p>
          <a:endParaRPr lang="ru-RU"/>
        </a:p>
      </dgm:t>
    </dgm:pt>
    <dgm:pt modelId="{777F61AA-46C2-499F-9E38-1D0CD179C4F7}">
      <dgm:prSet phldrT="[Текст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10000"/>
                </a:schemeClr>
              </a:solidFill>
            </a:rPr>
            <a:t>Развитие инфраструктуры и ресурсного обеспечения </a:t>
          </a:r>
          <a:endParaRPr lang="ru-RU" dirty="0">
            <a:solidFill>
              <a:schemeClr val="accent5">
                <a:lumMod val="10000"/>
              </a:schemeClr>
            </a:solidFill>
          </a:endParaRPr>
        </a:p>
      </dgm:t>
    </dgm:pt>
    <dgm:pt modelId="{2B547B26-02CB-423E-8085-4EB6C480373F}" type="parTrans" cxnId="{CE22F81A-2599-4959-97E3-523CEED4A6A8}">
      <dgm:prSet/>
      <dgm:spPr/>
      <dgm:t>
        <a:bodyPr/>
        <a:lstStyle/>
        <a:p>
          <a:endParaRPr lang="ru-RU"/>
        </a:p>
      </dgm:t>
    </dgm:pt>
    <dgm:pt modelId="{08060E3A-3293-4BE0-87C5-CDB5793479AD}" type="sibTrans" cxnId="{CE22F81A-2599-4959-97E3-523CEED4A6A8}">
      <dgm:prSet/>
      <dgm:spPr/>
      <dgm:t>
        <a:bodyPr/>
        <a:lstStyle/>
        <a:p>
          <a:endParaRPr lang="ru-RU"/>
        </a:p>
      </dgm:t>
    </dgm:pt>
    <dgm:pt modelId="{A66DE750-0EE6-41A5-A755-B3DBAE18B137}" type="pres">
      <dgm:prSet presAssocID="{6F04DEEA-B67F-428A-8401-31791F49AB0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E5E15-C258-4562-A435-D902572BB19F}" type="pres">
      <dgm:prSet presAssocID="{60142348-AEF9-4265-B8AF-D3809F6C6EAC}" presName="centerShape" presStyleLbl="node0" presStyleIdx="0" presStyleCnt="1"/>
      <dgm:spPr/>
      <dgm:t>
        <a:bodyPr/>
        <a:lstStyle/>
        <a:p>
          <a:endParaRPr lang="ru-RU"/>
        </a:p>
      </dgm:t>
    </dgm:pt>
    <dgm:pt modelId="{389ED595-CA27-491A-8BA4-6ACD6723F525}" type="pres">
      <dgm:prSet presAssocID="{1D8F70E2-DC1E-4945-9308-ED7928E24C2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6B19595-05BE-400E-9404-E7586577C4ED}" type="pres">
      <dgm:prSet presAssocID="{861727A2-46D5-482A-B239-1FBEBDD01C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F49D1-F993-4DBA-BA08-5AAEEBA590CE}" type="pres">
      <dgm:prSet presAssocID="{F08EA6A3-4DAE-4FE1-9258-CD80F195F6C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B66ACE7-2D0E-41EB-AD74-84029DF4E425}" type="pres">
      <dgm:prSet presAssocID="{8DA27989-22DB-4702-989B-5434BE4F02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9F6A9-07AE-41FC-B5DB-A71C60774857}" type="pres">
      <dgm:prSet presAssocID="{2B547B26-02CB-423E-8085-4EB6C480373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60D0231-4269-4583-BF74-C42D02CD9F30}" type="pres">
      <dgm:prSet presAssocID="{777F61AA-46C2-499F-9E38-1D0CD179C4F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ADA6D-9B72-4616-ACD5-686E8047E7F4}" type="presOf" srcId="{8DA27989-22DB-4702-989B-5434BE4F0277}" destId="{2B66ACE7-2D0E-41EB-AD74-84029DF4E425}" srcOrd="0" destOrd="0" presId="urn:microsoft.com/office/officeart/2005/8/layout/radial4"/>
    <dgm:cxn modelId="{85632538-3E53-4DDF-9A88-2F4C08DFDE13}" type="presOf" srcId="{861727A2-46D5-482A-B239-1FBEBDD01CF7}" destId="{56B19595-05BE-400E-9404-E7586577C4ED}" srcOrd="0" destOrd="0" presId="urn:microsoft.com/office/officeart/2005/8/layout/radial4"/>
    <dgm:cxn modelId="{910D3783-BEBE-41ED-B014-81AD54E73144}" srcId="{60142348-AEF9-4265-B8AF-D3809F6C6EAC}" destId="{861727A2-46D5-482A-B239-1FBEBDD01CF7}" srcOrd="0" destOrd="0" parTransId="{1D8F70E2-DC1E-4945-9308-ED7928E24C23}" sibTransId="{933228FB-DAF9-49B6-B6F9-5B519D0AFEFD}"/>
    <dgm:cxn modelId="{5AB0A743-D614-4201-A3E8-9E1957172235}" type="presOf" srcId="{777F61AA-46C2-499F-9E38-1D0CD179C4F7}" destId="{A60D0231-4269-4583-BF74-C42D02CD9F30}" srcOrd="0" destOrd="0" presId="urn:microsoft.com/office/officeart/2005/8/layout/radial4"/>
    <dgm:cxn modelId="{934AF839-7B6B-48CE-9DB5-6E4F695293DC}" type="presOf" srcId="{2B547B26-02CB-423E-8085-4EB6C480373F}" destId="{F939F6A9-07AE-41FC-B5DB-A71C60774857}" srcOrd="0" destOrd="0" presId="urn:microsoft.com/office/officeart/2005/8/layout/radial4"/>
    <dgm:cxn modelId="{683BE439-FCBC-4AEF-A6AF-FED781803B16}" type="presOf" srcId="{F08EA6A3-4DAE-4FE1-9258-CD80F195F6C1}" destId="{E99F49D1-F993-4DBA-BA08-5AAEEBA590CE}" srcOrd="0" destOrd="0" presId="urn:microsoft.com/office/officeart/2005/8/layout/radial4"/>
    <dgm:cxn modelId="{CE22F81A-2599-4959-97E3-523CEED4A6A8}" srcId="{60142348-AEF9-4265-B8AF-D3809F6C6EAC}" destId="{777F61AA-46C2-499F-9E38-1D0CD179C4F7}" srcOrd="2" destOrd="0" parTransId="{2B547B26-02CB-423E-8085-4EB6C480373F}" sibTransId="{08060E3A-3293-4BE0-87C5-CDB5793479AD}"/>
    <dgm:cxn modelId="{F3D4C0AA-3403-4B81-B30A-F210A6A84469}" srcId="{6F04DEEA-B67F-428A-8401-31791F49AB05}" destId="{60142348-AEF9-4265-B8AF-D3809F6C6EAC}" srcOrd="0" destOrd="0" parTransId="{2E80B0EF-17ED-4E5D-92B2-F5A4F63F23B3}" sibTransId="{522E1736-CE51-472B-8ACE-001289130318}"/>
    <dgm:cxn modelId="{E8EC6C2B-F826-43D4-9DC1-DF627181CC03}" type="presOf" srcId="{60142348-AEF9-4265-B8AF-D3809F6C6EAC}" destId="{F71E5E15-C258-4562-A435-D902572BB19F}" srcOrd="0" destOrd="0" presId="urn:microsoft.com/office/officeart/2005/8/layout/radial4"/>
    <dgm:cxn modelId="{959C2B19-217B-4E84-A9F6-376EC4FA2C02}" type="presOf" srcId="{6F04DEEA-B67F-428A-8401-31791F49AB05}" destId="{A66DE750-0EE6-41A5-A755-B3DBAE18B137}" srcOrd="0" destOrd="0" presId="urn:microsoft.com/office/officeart/2005/8/layout/radial4"/>
    <dgm:cxn modelId="{32CCD7D6-16ED-4B6D-9C69-FD45EB319E66}" srcId="{60142348-AEF9-4265-B8AF-D3809F6C6EAC}" destId="{8DA27989-22DB-4702-989B-5434BE4F0277}" srcOrd="1" destOrd="0" parTransId="{F08EA6A3-4DAE-4FE1-9258-CD80F195F6C1}" sibTransId="{8A0569BE-7B44-460E-808D-9F134DD7B0EF}"/>
    <dgm:cxn modelId="{6F0F0C5F-E4E1-40FA-9754-70FEA1D259E9}" type="presOf" srcId="{1D8F70E2-DC1E-4945-9308-ED7928E24C23}" destId="{389ED595-CA27-491A-8BA4-6ACD6723F525}" srcOrd="0" destOrd="0" presId="urn:microsoft.com/office/officeart/2005/8/layout/radial4"/>
    <dgm:cxn modelId="{084A0E1D-3A16-4A49-8C30-1899BE57C53D}" type="presParOf" srcId="{A66DE750-0EE6-41A5-A755-B3DBAE18B137}" destId="{F71E5E15-C258-4562-A435-D902572BB19F}" srcOrd="0" destOrd="0" presId="urn:microsoft.com/office/officeart/2005/8/layout/radial4"/>
    <dgm:cxn modelId="{E1BA4997-A98C-4C23-B681-74D03E832C4D}" type="presParOf" srcId="{A66DE750-0EE6-41A5-A755-B3DBAE18B137}" destId="{389ED595-CA27-491A-8BA4-6ACD6723F525}" srcOrd="1" destOrd="0" presId="urn:microsoft.com/office/officeart/2005/8/layout/radial4"/>
    <dgm:cxn modelId="{3DB47C64-7410-4B7A-91EB-E12B0E939314}" type="presParOf" srcId="{A66DE750-0EE6-41A5-A755-B3DBAE18B137}" destId="{56B19595-05BE-400E-9404-E7586577C4ED}" srcOrd="2" destOrd="0" presId="urn:microsoft.com/office/officeart/2005/8/layout/radial4"/>
    <dgm:cxn modelId="{B75F9E1F-5804-4790-B5EE-DA313A34F851}" type="presParOf" srcId="{A66DE750-0EE6-41A5-A755-B3DBAE18B137}" destId="{E99F49D1-F993-4DBA-BA08-5AAEEBA590CE}" srcOrd="3" destOrd="0" presId="urn:microsoft.com/office/officeart/2005/8/layout/radial4"/>
    <dgm:cxn modelId="{E83E10B8-BD4A-4F6E-BA58-A48C85763653}" type="presParOf" srcId="{A66DE750-0EE6-41A5-A755-B3DBAE18B137}" destId="{2B66ACE7-2D0E-41EB-AD74-84029DF4E425}" srcOrd="4" destOrd="0" presId="urn:microsoft.com/office/officeart/2005/8/layout/radial4"/>
    <dgm:cxn modelId="{2020F3F9-66F5-41F5-9007-A118CC5BE9B2}" type="presParOf" srcId="{A66DE750-0EE6-41A5-A755-B3DBAE18B137}" destId="{F939F6A9-07AE-41FC-B5DB-A71C60774857}" srcOrd="5" destOrd="0" presId="urn:microsoft.com/office/officeart/2005/8/layout/radial4"/>
    <dgm:cxn modelId="{8F491ED4-B30A-4DF0-AFB6-6CCCB981A116}" type="presParOf" srcId="{A66DE750-0EE6-41A5-A755-B3DBAE18B137}" destId="{A60D0231-4269-4583-BF74-C42D02CD9F30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27DDF-6562-4FCA-98F2-8EA5084BA15E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15ACEC52-4A41-4211-B465-5D3268B28369}">
      <dgm:prSet phldrT="[Текст]"/>
      <dgm:spPr>
        <a:noFill/>
      </dgm:spPr>
      <dgm:t>
        <a:bodyPr/>
        <a:lstStyle/>
        <a:p>
          <a:pPr algn="ctr"/>
          <a:r>
            <a:rPr lang="ru-RU" dirty="0" smtClean="0"/>
            <a:t>Обеспечение приоритета профилактики в сфере охраны здоровья и развития первичной медико-санитарной помощи</a:t>
          </a:r>
          <a:endParaRPr lang="ru-RU" dirty="0"/>
        </a:p>
      </dgm:t>
    </dgm:pt>
    <dgm:pt modelId="{07914F60-5AA2-4D7A-8B02-A49036388A06}" type="parTrans" cxnId="{AB7C195A-20FC-4AF6-94AC-14602709DD44}">
      <dgm:prSet/>
      <dgm:spPr/>
      <dgm:t>
        <a:bodyPr/>
        <a:lstStyle/>
        <a:p>
          <a:endParaRPr lang="ru-RU"/>
        </a:p>
      </dgm:t>
    </dgm:pt>
    <dgm:pt modelId="{4FBEB2B3-1554-4235-8310-BE8593EA4458}" type="sibTrans" cxnId="{AB7C195A-20FC-4AF6-94AC-14602709DD44}">
      <dgm:prSet/>
      <dgm:spPr/>
      <dgm:t>
        <a:bodyPr/>
        <a:lstStyle/>
        <a:p>
          <a:endParaRPr lang="ru-RU"/>
        </a:p>
      </dgm:t>
    </dgm:pt>
    <dgm:pt modelId="{6409E27C-F468-43D6-9409-735A779C2218}">
      <dgm:prSet phldrT="[Текст]" custT="1"/>
      <dgm:spPr>
        <a:noFill/>
      </dgm:spPr>
      <dgm:t>
        <a:bodyPr/>
        <a:lstStyle/>
        <a:p>
          <a:r>
            <a:rPr lang="ru-RU" sz="1050" dirty="0" smtClean="0"/>
            <a:t>Повышение эффективности оказания специализированной медицинской помощи, включая высокотехнологичную, а также скорой медицинской помощи</a:t>
          </a:r>
          <a:endParaRPr lang="ru-RU" sz="1050" dirty="0"/>
        </a:p>
      </dgm:t>
    </dgm:pt>
    <dgm:pt modelId="{BA15B2D3-957C-4149-B4B4-644CF1609D3D}" type="parTrans" cxnId="{44A8B2AF-0295-4C38-ABB1-5F36AF8A1BC9}">
      <dgm:prSet/>
      <dgm:spPr/>
      <dgm:t>
        <a:bodyPr/>
        <a:lstStyle/>
        <a:p>
          <a:endParaRPr lang="ru-RU"/>
        </a:p>
      </dgm:t>
    </dgm:pt>
    <dgm:pt modelId="{53269953-6334-48FB-A86E-E724DB1270BA}" type="sibTrans" cxnId="{44A8B2AF-0295-4C38-ABB1-5F36AF8A1BC9}">
      <dgm:prSet/>
      <dgm:spPr/>
      <dgm:t>
        <a:bodyPr/>
        <a:lstStyle/>
        <a:p>
          <a:endParaRPr lang="ru-RU"/>
        </a:p>
      </dgm:t>
    </dgm:pt>
    <dgm:pt modelId="{6E53F6F5-87B8-486A-8191-161A39964A73}">
      <dgm:prSet phldrT="[Текст]" custT="1"/>
      <dgm:spPr>
        <a:noFill/>
      </dgm:spPr>
      <dgm:t>
        <a:bodyPr/>
        <a:lstStyle/>
        <a:p>
          <a:r>
            <a:rPr lang="ru-RU" sz="1100" dirty="0" smtClean="0"/>
            <a:t>Развитие и внедрение инновационных методов диагностики, профилактики и лечения, а также технологий персонализированной медицины</a:t>
          </a:r>
          <a:endParaRPr lang="ru-RU" sz="1100" dirty="0"/>
        </a:p>
      </dgm:t>
    </dgm:pt>
    <dgm:pt modelId="{2BB8BF2B-45B6-414D-B1CE-B5563DD716EC}" type="parTrans" cxnId="{631C0737-4F10-4906-ABFD-D91F89BA039A}">
      <dgm:prSet/>
      <dgm:spPr/>
      <dgm:t>
        <a:bodyPr/>
        <a:lstStyle/>
        <a:p>
          <a:endParaRPr lang="ru-RU"/>
        </a:p>
      </dgm:t>
    </dgm:pt>
    <dgm:pt modelId="{DCF3CA3E-F9EE-453B-A56F-7E8984CC4382}" type="sibTrans" cxnId="{631C0737-4F10-4906-ABFD-D91F89BA039A}">
      <dgm:prSet/>
      <dgm:spPr/>
      <dgm:t>
        <a:bodyPr/>
        <a:lstStyle/>
        <a:p>
          <a:endParaRPr lang="ru-RU"/>
        </a:p>
      </dgm:t>
    </dgm:pt>
    <dgm:pt modelId="{136B6DA3-739C-45C6-A521-F1A596000856}">
      <dgm:prSet phldrT="[Текст]"/>
      <dgm:spPr>
        <a:noFill/>
      </dgm:spPr>
      <dgm:t>
        <a:bodyPr/>
        <a:lstStyle/>
        <a:p>
          <a:r>
            <a:rPr lang="ru-RU" dirty="0" smtClean="0"/>
            <a:t>Обеспечение системности развития отрасли</a:t>
          </a:r>
          <a:endParaRPr lang="ru-RU" dirty="0"/>
        </a:p>
      </dgm:t>
    </dgm:pt>
    <dgm:pt modelId="{96A66721-0C25-417B-8341-166A3DC3891C}" type="parTrans" cxnId="{92C2A0CC-8873-45EE-962C-491E7E84C549}">
      <dgm:prSet/>
      <dgm:spPr/>
      <dgm:t>
        <a:bodyPr/>
        <a:lstStyle/>
        <a:p>
          <a:endParaRPr lang="ru-RU"/>
        </a:p>
      </dgm:t>
    </dgm:pt>
    <dgm:pt modelId="{6765B509-D5B7-4A79-9639-2D8CA0C2F0F8}" type="sibTrans" cxnId="{92C2A0CC-8873-45EE-962C-491E7E84C549}">
      <dgm:prSet/>
      <dgm:spPr/>
      <dgm:t>
        <a:bodyPr/>
        <a:lstStyle/>
        <a:p>
          <a:endParaRPr lang="ru-RU"/>
        </a:p>
      </dgm:t>
    </dgm:pt>
    <dgm:pt modelId="{D3CA495B-117E-44BF-9270-38B99476374A}">
      <dgm:prSet phldrT="[Текст]"/>
      <dgm:spPr>
        <a:noFill/>
      </dgm:spPr>
      <dgm:t>
        <a:bodyPr/>
        <a:lstStyle/>
        <a:p>
          <a:r>
            <a:rPr lang="ru-RU" dirty="0" smtClean="0"/>
            <a:t>Повышение эффективности и прозрачности контрольно-надзорных функций в сфере охраны здоровья</a:t>
          </a:r>
          <a:endParaRPr lang="ru-RU" dirty="0"/>
        </a:p>
      </dgm:t>
    </dgm:pt>
    <dgm:pt modelId="{39C2A107-90D8-4A2A-A342-C1D468C844B5}" type="parTrans" cxnId="{D4FF4EE7-7775-47CD-B5F2-88192F6125D0}">
      <dgm:prSet/>
      <dgm:spPr/>
      <dgm:t>
        <a:bodyPr/>
        <a:lstStyle/>
        <a:p>
          <a:endParaRPr lang="ru-RU"/>
        </a:p>
      </dgm:t>
    </dgm:pt>
    <dgm:pt modelId="{406B4E7C-C131-4613-B8E1-DDB840BC514F}" type="sibTrans" cxnId="{D4FF4EE7-7775-47CD-B5F2-88192F6125D0}">
      <dgm:prSet/>
      <dgm:spPr/>
      <dgm:t>
        <a:bodyPr/>
        <a:lstStyle/>
        <a:p>
          <a:endParaRPr lang="ru-RU"/>
        </a:p>
      </dgm:t>
    </dgm:pt>
    <dgm:pt modelId="{D486942F-FEF9-4E65-B2C7-810323D66BB9}">
      <dgm:prSet phldrT="[Текст]"/>
      <dgm:spPr>
        <a:noFill/>
      </dgm:spPr>
      <dgm:t>
        <a:bodyPr/>
        <a:lstStyle/>
        <a:p>
          <a:r>
            <a:rPr lang="ru-RU" dirty="0" smtClean="0"/>
            <a:t>Обеспечение системы здравоохранения высококвалифицированными и мотивированными кадрами</a:t>
          </a:r>
          <a:endParaRPr lang="ru-RU" dirty="0"/>
        </a:p>
      </dgm:t>
    </dgm:pt>
    <dgm:pt modelId="{09484857-31A1-46EC-995C-F5A92B673B67}" type="parTrans" cxnId="{FC29C1A7-33B7-491F-A3D7-3E35F2E56F15}">
      <dgm:prSet/>
      <dgm:spPr/>
      <dgm:t>
        <a:bodyPr/>
        <a:lstStyle/>
        <a:p>
          <a:endParaRPr lang="ru-RU"/>
        </a:p>
      </dgm:t>
    </dgm:pt>
    <dgm:pt modelId="{D7933F72-6CAF-4F27-AB66-F1CF7D8126E0}" type="sibTrans" cxnId="{FC29C1A7-33B7-491F-A3D7-3E35F2E56F15}">
      <dgm:prSet/>
      <dgm:spPr/>
      <dgm:t>
        <a:bodyPr/>
        <a:lstStyle/>
        <a:p>
          <a:endParaRPr lang="ru-RU"/>
        </a:p>
      </dgm:t>
    </dgm:pt>
    <dgm:pt modelId="{99090D20-FF24-41CB-943E-97146C99826A}">
      <dgm:prSet phldrT="[Текст]"/>
      <dgm:spPr>
        <a:noFill/>
      </dgm:spPr>
      <dgm:t>
        <a:bodyPr/>
        <a:lstStyle/>
        <a:p>
          <a:r>
            <a:rPr lang="ru-RU" dirty="0" smtClean="0"/>
            <a:t>Обеспечение паллиативной медицинской помощью (неизлечимых больных)</a:t>
          </a:r>
          <a:endParaRPr lang="ru-RU" dirty="0"/>
        </a:p>
      </dgm:t>
    </dgm:pt>
    <dgm:pt modelId="{037F4853-AF3F-48E4-A750-586CA057F57F}" type="parTrans" cxnId="{F38425EC-6694-453E-91B2-D10809126D73}">
      <dgm:prSet/>
      <dgm:spPr/>
      <dgm:t>
        <a:bodyPr/>
        <a:lstStyle/>
        <a:p>
          <a:endParaRPr lang="ru-RU"/>
        </a:p>
      </dgm:t>
    </dgm:pt>
    <dgm:pt modelId="{EEA21969-FD0E-4FF9-8883-FBA29C171F8D}" type="sibTrans" cxnId="{F38425EC-6694-453E-91B2-D10809126D73}">
      <dgm:prSet/>
      <dgm:spPr/>
      <dgm:t>
        <a:bodyPr/>
        <a:lstStyle/>
        <a:p>
          <a:endParaRPr lang="ru-RU"/>
        </a:p>
      </dgm:t>
    </dgm:pt>
    <dgm:pt modelId="{14ECAB87-EDEE-4479-AF19-ED3AEBB740CB}">
      <dgm:prSet phldrT="[Текст]"/>
      <dgm:spPr>
        <a:noFill/>
      </dgm:spPr>
      <dgm:t>
        <a:bodyPr/>
        <a:lstStyle/>
        <a:p>
          <a:r>
            <a:rPr lang="ru-RU" dirty="0" smtClean="0"/>
            <a:t>Развитие медицинской реабилитации населения и совершенствование системы санаторно-курортного лечения</a:t>
          </a:r>
          <a:endParaRPr lang="ru-RU" dirty="0"/>
        </a:p>
      </dgm:t>
    </dgm:pt>
    <dgm:pt modelId="{74981388-F6C2-4107-89D7-57FF29B3C3E9}" type="parTrans" cxnId="{9A5434D8-B8FE-4A44-B194-EF060014648E}">
      <dgm:prSet/>
      <dgm:spPr/>
      <dgm:t>
        <a:bodyPr/>
        <a:lstStyle/>
        <a:p>
          <a:endParaRPr lang="ru-RU"/>
        </a:p>
      </dgm:t>
    </dgm:pt>
    <dgm:pt modelId="{1C20DF1C-2358-48CD-A0EC-7D5F39EB2185}" type="sibTrans" cxnId="{9A5434D8-B8FE-4A44-B194-EF060014648E}">
      <dgm:prSet/>
      <dgm:spPr/>
      <dgm:t>
        <a:bodyPr/>
        <a:lstStyle/>
        <a:p>
          <a:endParaRPr lang="ru-RU"/>
        </a:p>
      </dgm:t>
    </dgm:pt>
    <dgm:pt modelId="{5E7FFE07-FF2C-4E56-BECD-98BEDB477207}">
      <dgm:prSet phldrT="[Текст]"/>
      <dgm:spPr>
        <a:noFill/>
      </dgm:spPr>
      <dgm:t>
        <a:bodyPr/>
        <a:lstStyle/>
        <a:p>
          <a:r>
            <a:rPr lang="ru-RU" dirty="0" smtClean="0"/>
            <a:t>Повышение эффективности службы родовспоможения и детства</a:t>
          </a:r>
          <a:endParaRPr lang="ru-RU" dirty="0"/>
        </a:p>
      </dgm:t>
    </dgm:pt>
    <dgm:pt modelId="{7758FB53-4677-4BD5-98D7-B10323459A95}" type="parTrans" cxnId="{E04E9D88-E84F-435B-BDF9-E2E5258C3870}">
      <dgm:prSet/>
      <dgm:spPr/>
      <dgm:t>
        <a:bodyPr/>
        <a:lstStyle/>
        <a:p>
          <a:endParaRPr lang="ru-RU"/>
        </a:p>
      </dgm:t>
    </dgm:pt>
    <dgm:pt modelId="{7CB61459-59EC-429C-AC5C-2BFD20BA3733}" type="sibTrans" cxnId="{E04E9D88-E84F-435B-BDF9-E2E5258C3870}">
      <dgm:prSet/>
      <dgm:spPr/>
      <dgm:t>
        <a:bodyPr/>
        <a:lstStyle/>
        <a:p>
          <a:endParaRPr lang="ru-RU"/>
        </a:p>
      </dgm:t>
    </dgm:pt>
    <dgm:pt modelId="{357BBA6B-C651-4B76-816E-8D92FEB69E0F}" type="pres">
      <dgm:prSet presAssocID="{A3C27DDF-6562-4FCA-98F2-8EA5084BA15E}" presName="linearFlow" presStyleCnt="0">
        <dgm:presLayoutVars>
          <dgm:dir/>
          <dgm:resizeHandles val="exact"/>
        </dgm:presLayoutVars>
      </dgm:prSet>
      <dgm:spPr/>
    </dgm:pt>
    <dgm:pt modelId="{3E8CC550-5272-400D-AFD2-9D4BFFB0A385}" type="pres">
      <dgm:prSet presAssocID="{15ACEC52-4A41-4211-B465-5D3268B28369}" presName="composite" presStyleCnt="0"/>
      <dgm:spPr/>
    </dgm:pt>
    <dgm:pt modelId="{B1E4DF72-749E-4058-8B76-F5F69B1F428B}" type="pres">
      <dgm:prSet presAssocID="{15ACEC52-4A41-4211-B465-5D3268B28369}" presName="imgShp" presStyleLbl="fgImgPlace1" presStyleIdx="0" presStyleCnt="9"/>
      <dgm:spPr/>
    </dgm:pt>
    <dgm:pt modelId="{70C34216-BA70-4CB8-92F6-4C54D671CED9}" type="pres">
      <dgm:prSet presAssocID="{15ACEC52-4A41-4211-B465-5D3268B28369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DC4A4-4B63-4DD3-BFF5-FC5251949A39}" type="pres">
      <dgm:prSet presAssocID="{4FBEB2B3-1554-4235-8310-BE8593EA4458}" presName="spacing" presStyleCnt="0"/>
      <dgm:spPr/>
    </dgm:pt>
    <dgm:pt modelId="{24531354-1584-4100-9A5D-B1A32A156B79}" type="pres">
      <dgm:prSet presAssocID="{6409E27C-F468-43D6-9409-735A779C2218}" presName="composite" presStyleCnt="0"/>
      <dgm:spPr/>
    </dgm:pt>
    <dgm:pt modelId="{580117BE-14CA-4758-BB96-E59900DC35BF}" type="pres">
      <dgm:prSet presAssocID="{6409E27C-F468-43D6-9409-735A779C2218}" presName="imgShp" presStyleLbl="fgImgPlace1" presStyleIdx="1" presStyleCnt="9"/>
      <dgm:spPr/>
    </dgm:pt>
    <dgm:pt modelId="{FD104B0A-5EDE-4D30-B104-CB9C7E1DF353}" type="pres">
      <dgm:prSet presAssocID="{6409E27C-F468-43D6-9409-735A779C2218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A9E1F-0BD3-42F4-A64B-A1EBEDF5EB98}" type="pres">
      <dgm:prSet presAssocID="{53269953-6334-48FB-A86E-E724DB1270BA}" presName="spacing" presStyleCnt="0"/>
      <dgm:spPr/>
    </dgm:pt>
    <dgm:pt modelId="{D7212919-3045-4F47-ACC3-FBF7EEF0BDBA}" type="pres">
      <dgm:prSet presAssocID="{6E53F6F5-87B8-486A-8191-161A39964A73}" presName="composite" presStyleCnt="0"/>
      <dgm:spPr/>
    </dgm:pt>
    <dgm:pt modelId="{782C3FEB-D425-4041-94EA-F4A50D252155}" type="pres">
      <dgm:prSet presAssocID="{6E53F6F5-87B8-486A-8191-161A39964A73}" presName="imgShp" presStyleLbl="fgImgPlace1" presStyleIdx="2" presStyleCnt="9"/>
      <dgm:spPr/>
    </dgm:pt>
    <dgm:pt modelId="{01DAA543-60F3-40A7-8196-89D6CA29C925}" type="pres">
      <dgm:prSet presAssocID="{6E53F6F5-87B8-486A-8191-161A39964A73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AE536-E422-4909-9B0F-F4A117729917}" type="pres">
      <dgm:prSet presAssocID="{DCF3CA3E-F9EE-453B-A56F-7E8984CC4382}" presName="spacing" presStyleCnt="0"/>
      <dgm:spPr/>
    </dgm:pt>
    <dgm:pt modelId="{FF651B33-8329-4430-867C-85E13FFC47E6}" type="pres">
      <dgm:prSet presAssocID="{5E7FFE07-FF2C-4E56-BECD-98BEDB477207}" presName="composite" presStyleCnt="0"/>
      <dgm:spPr/>
    </dgm:pt>
    <dgm:pt modelId="{AAD1654F-6341-4524-996E-528870FDD4A0}" type="pres">
      <dgm:prSet presAssocID="{5E7FFE07-FF2C-4E56-BECD-98BEDB477207}" presName="imgShp" presStyleLbl="fgImgPlace1" presStyleIdx="3" presStyleCnt="9"/>
      <dgm:spPr/>
    </dgm:pt>
    <dgm:pt modelId="{81FD08B5-2B77-4710-934E-E18EA8858D8F}" type="pres">
      <dgm:prSet presAssocID="{5E7FFE07-FF2C-4E56-BECD-98BEDB477207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1744A-5003-4EA4-B289-06AFDC9DAD46}" type="pres">
      <dgm:prSet presAssocID="{7CB61459-59EC-429C-AC5C-2BFD20BA3733}" presName="spacing" presStyleCnt="0"/>
      <dgm:spPr/>
    </dgm:pt>
    <dgm:pt modelId="{7CCBCC7F-28FE-4B21-89A5-4E6BEA81028A}" type="pres">
      <dgm:prSet presAssocID="{14ECAB87-EDEE-4479-AF19-ED3AEBB740CB}" presName="composite" presStyleCnt="0"/>
      <dgm:spPr/>
    </dgm:pt>
    <dgm:pt modelId="{F2305654-F8DB-490F-8DBE-577DA2BC5DB8}" type="pres">
      <dgm:prSet presAssocID="{14ECAB87-EDEE-4479-AF19-ED3AEBB740CB}" presName="imgShp" presStyleLbl="fgImgPlace1" presStyleIdx="4" presStyleCnt="9"/>
      <dgm:spPr/>
    </dgm:pt>
    <dgm:pt modelId="{D410B89D-DEB8-4CBF-A172-D070F3EE6B49}" type="pres">
      <dgm:prSet presAssocID="{14ECAB87-EDEE-4479-AF19-ED3AEBB740CB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DF43-2467-488E-84C2-D75EAC18B161}" type="pres">
      <dgm:prSet presAssocID="{1C20DF1C-2358-48CD-A0EC-7D5F39EB2185}" presName="spacing" presStyleCnt="0"/>
      <dgm:spPr/>
    </dgm:pt>
    <dgm:pt modelId="{AC67F66F-A2DF-4BE4-9EE1-F14561CF3230}" type="pres">
      <dgm:prSet presAssocID="{99090D20-FF24-41CB-943E-97146C99826A}" presName="composite" presStyleCnt="0"/>
      <dgm:spPr/>
    </dgm:pt>
    <dgm:pt modelId="{658E50DC-B6B1-4DDA-BB4C-F29AAA49BF65}" type="pres">
      <dgm:prSet presAssocID="{99090D20-FF24-41CB-943E-97146C99826A}" presName="imgShp" presStyleLbl="fgImgPlace1" presStyleIdx="5" presStyleCnt="9"/>
      <dgm:spPr/>
    </dgm:pt>
    <dgm:pt modelId="{56000198-2C6C-424B-A7A2-0E4487FA14E8}" type="pres">
      <dgm:prSet presAssocID="{99090D20-FF24-41CB-943E-97146C99826A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19FFC-A6F2-48B0-89C2-3DDA68E40EC1}" type="pres">
      <dgm:prSet presAssocID="{EEA21969-FD0E-4FF9-8883-FBA29C171F8D}" presName="spacing" presStyleCnt="0"/>
      <dgm:spPr/>
    </dgm:pt>
    <dgm:pt modelId="{17D97BB9-8C42-4051-A863-A3702560CE1F}" type="pres">
      <dgm:prSet presAssocID="{D486942F-FEF9-4E65-B2C7-810323D66BB9}" presName="composite" presStyleCnt="0"/>
      <dgm:spPr/>
    </dgm:pt>
    <dgm:pt modelId="{6494FF26-7538-4A8C-B891-9B35D80A6B9B}" type="pres">
      <dgm:prSet presAssocID="{D486942F-FEF9-4E65-B2C7-810323D66BB9}" presName="imgShp" presStyleLbl="fgImgPlace1" presStyleIdx="6" presStyleCnt="9"/>
      <dgm:spPr/>
    </dgm:pt>
    <dgm:pt modelId="{021970F6-058C-4B2B-BFFA-6074ABDE3633}" type="pres">
      <dgm:prSet presAssocID="{D486942F-FEF9-4E65-B2C7-810323D66BB9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9677-10B9-48C0-9801-5D7B04414169}" type="pres">
      <dgm:prSet presAssocID="{D7933F72-6CAF-4F27-AB66-F1CF7D8126E0}" presName="spacing" presStyleCnt="0"/>
      <dgm:spPr/>
    </dgm:pt>
    <dgm:pt modelId="{E130D04D-1E43-40F1-81B1-63AB4336A1CB}" type="pres">
      <dgm:prSet presAssocID="{D3CA495B-117E-44BF-9270-38B99476374A}" presName="composite" presStyleCnt="0"/>
      <dgm:spPr/>
    </dgm:pt>
    <dgm:pt modelId="{E69BF669-0A27-4870-9D8D-51E243C0FCE6}" type="pres">
      <dgm:prSet presAssocID="{D3CA495B-117E-44BF-9270-38B99476374A}" presName="imgShp" presStyleLbl="fgImgPlace1" presStyleIdx="7" presStyleCnt="9"/>
      <dgm:spPr/>
    </dgm:pt>
    <dgm:pt modelId="{A2E22D4F-67D3-4633-ABAD-51AA4847A8E0}" type="pres">
      <dgm:prSet presAssocID="{D3CA495B-117E-44BF-9270-38B99476374A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2C571-03CC-4CC3-B9A2-04918A65B4CC}" type="pres">
      <dgm:prSet presAssocID="{406B4E7C-C131-4613-B8E1-DDB840BC514F}" presName="spacing" presStyleCnt="0"/>
      <dgm:spPr/>
    </dgm:pt>
    <dgm:pt modelId="{15DFFB3A-F09E-48B5-B69F-4F7B66066A20}" type="pres">
      <dgm:prSet presAssocID="{136B6DA3-739C-45C6-A521-F1A596000856}" presName="composite" presStyleCnt="0"/>
      <dgm:spPr/>
    </dgm:pt>
    <dgm:pt modelId="{FC9D547D-F2FF-43D1-AF2C-3061738685C5}" type="pres">
      <dgm:prSet presAssocID="{136B6DA3-739C-45C6-A521-F1A596000856}" presName="imgShp" presStyleLbl="fgImgPlace1" presStyleIdx="8" presStyleCnt="9"/>
      <dgm:spPr/>
    </dgm:pt>
    <dgm:pt modelId="{5BBF29B1-D72A-4E5C-BDC0-FF4CC3FE4D98}" type="pres">
      <dgm:prSet presAssocID="{136B6DA3-739C-45C6-A521-F1A596000856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C195A-20FC-4AF6-94AC-14602709DD44}" srcId="{A3C27DDF-6562-4FCA-98F2-8EA5084BA15E}" destId="{15ACEC52-4A41-4211-B465-5D3268B28369}" srcOrd="0" destOrd="0" parTransId="{07914F60-5AA2-4D7A-8B02-A49036388A06}" sibTransId="{4FBEB2B3-1554-4235-8310-BE8593EA4458}"/>
    <dgm:cxn modelId="{9A5434D8-B8FE-4A44-B194-EF060014648E}" srcId="{A3C27DDF-6562-4FCA-98F2-8EA5084BA15E}" destId="{14ECAB87-EDEE-4479-AF19-ED3AEBB740CB}" srcOrd="4" destOrd="0" parTransId="{74981388-F6C2-4107-89D7-57FF29B3C3E9}" sibTransId="{1C20DF1C-2358-48CD-A0EC-7D5F39EB2185}"/>
    <dgm:cxn modelId="{E04E9D88-E84F-435B-BDF9-E2E5258C3870}" srcId="{A3C27DDF-6562-4FCA-98F2-8EA5084BA15E}" destId="{5E7FFE07-FF2C-4E56-BECD-98BEDB477207}" srcOrd="3" destOrd="0" parTransId="{7758FB53-4677-4BD5-98D7-B10323459A95}" sibTransId="{7CB61459-59EC-429C-AC5C-2BFD20BA3733}"/>
    <dgm:cxn modelId="{6D629E24-5D1F-410D-A426-44384466AFE4}" type="presOf" srcId="{D486942F-FEF9-4E65-B2C7-810323D66BB9}" destId="{021970F6-058C-4B2B-BFFA-6074ABDE3633}" srcOrd="0" destOrd="0" presId="urn:microsoft.com/office/officeart/2005/8/layout/vList3"/>
    <dgm:cxn modelId="{A5EF20C4-48EC-4BFE-82CB-5EE0395017DD}" type="presOf" srcId="{6409E27C-F468-43D6-9409-735A779C2218}" destId="{FD104B0A-5EDE-4D30-B104-CB9C7E1DF353}" srcOrd="0" destOrd="0" presId="urn:microsoft.com/office/officeart/2005/8/layout/vList3"/>
    <dgm:cxn modelId="{207E4744-2468-4B6B-942F-99D7612AA7A0}" type="presOf" srcId="{14ECAB87-EDEE-4479-AF19-ED3AEBB740CB}" destId="{D410B89D-DEB8-4CBF-A172-D070F3EE6B49}" srcOrd="0" destOrd="0" presId="urn:microsoft.com/office/officeart/2005/8/layout/vList3"/>
    <dgm:cxn modelId="{9AB77443-0675-4EF7-9E95-8509F44AFF3A}" type="presOf" srcId="{136B6DA3-739C-45C6-A521-F1A596000856}" destId="{5BBF29B1-D72A-4E5C-BDC0-FF4CC3FE4D98}" srcOrd="0" destOrd="0" presId="urn:microsoft.com/office/officeart/2005/8/layout/vList3"/>
    <dgm:cxn modelId="{74DC3BBD-3EDB-4468-8C88-0687E28D3BC5}" type="presOf" srcId="{D3CA495B-117E-44BF-9270-38B99476374A}" destId="{A2E22D4F-67D3-4633-ABAD-51AA4847A8E0}" srcOrd="0" destOrd="0" presId="urn:microsoft.com/office/officeart/2005/8/layout/vList3"/>
    <dgm:cxn modelId="{F3772240-2E3A-4570-B7FF-26831E8C12A0}" type="presOf" srcId="{15ACEC52-4A41-4211-B465-5D3268B28369}" destId="{70C34216-BA70-4CB8-92F6-4C54D671CED9}" srcOrd="0" destOrd="0" presId="urn:microsoft.com/office/officeart/2005/8/layout/vList3"/>
    <dgm:cxn modelId="{92C2A0CC-8873-45EE-962C-491E7E84C549}" srcId="{A3C27DDF-6562-4FCA-98F2-8EA5084BA15E}" destId="{136B6DA3-739C-45C6-A521-F1A596000856}" srcOrd="8" destOrd="0" parTransId="{96A66721-0C25-417B-8341-166A3DC3891C}" sibTransId="{6765B509-D5B7-4A79-9639-2D8CA0C2F0F8}"/>
    <dgm:cxn modelId="{C9243B11-8E30-47AE-9346-87B0969C77FE}" type="presOf" srcId="{6E53F6F5-87B8-486A-8191-161A39964A73}" destId="{01DAA543-60F3-40A7-8196-89D6CA29C925}" srcOrd="0" destOrd="0" presId="urn:microsoft.com/office/officeart/2005/8/layout/vList3"/>
    <dgm:cxn modelId="{F38425EC-6694-453E-91B2-D10809126D73}" srcId="{A3C27DDF-6562-4FCA-98F2-8EA5084BA15E}" destId="{99090D20-FF24-41CB-943E-97146C99826A}" srcOrd="5" destOrd="0" parTransId="{037F4853-AF3F-48E4-A750-586CA057F57F}" sibTransId="{EEA21969-FD0E-4FF9-8883-FBA29C171F8D}"/>
    <dgm:cxn modelId="{44A8B2AF-0295-4C38-ABB1-5F36AF8A1BC9}" srcId="{A3C27DDF-6562-4FCA-98F2-8EA5084BA15E}" destId="{6409E27C-F468-43D6-9409-735A779C2218}" srcOrd="1" destOrd="0" parTransId="{BA15B2D3-957C-4149-B4B4-644CF1609D3D}" sibTransId="{53269953-6334-48FB-A86E-E724DB1270BA}"/>
    <dgm:cxn modelId="{8AAC22BE-1DC3-44E6-9EB2-D37376041D02}" type="presOf" srcId="{99090D20-FF24-41CB-943E-97146C99826A}" destId="{56000198-2C6C-424B-A7A2-0E4487FA14E8}" srcOrd="0" destOrd="0" presId="urn:microsoft.com/office/officeart/2005/8/layout/vList3"/>
    <dgm:cxn modelId="{FC29C1A7-33B7-491F-A3D7-3E35F2E56F15}" srcId="{A3C27DDF-6562-4FCA-98F2-8EA5084BA15E}" destId="{D486942F-FEF9-4E65-B2C7-810323D66BB9}" srcOrd="6" destOrd="0" parTransId="{09484857-31A1-46EC-995C-F5A92B673B67}" sibTransId="{D7933F72-6CAF-4F27-AB66-F1CF7D8126E0}"/>
    <dgm:cxn modelId="{86D9ADCB-61E3-4949-AFB3-E5F8C8624786}" type="presOf" srcId="{5E7FFE07-FF2C-4E56-BECD-98BEDB477207}" destId="{81FD08B5-2B77-4710-934E-E18EA8858D8F}" srcOrd="0" destOrd="0" presId="urn:microsoft.com/office/officeart/2005/8/layout/vList3"/>
    <dgm:cxn modelId="{631C0737-4F10-4906-ABFD-D91F89BA039A}" srcId="{A3C27DDF-6562-4FCA-98F2-8EA5084BA15E}" destId="{6E53F6F5-87B8-486A-8191-161A39964A73}" srcOrd="2" destOrd="0" parTransId="{2BB8BF2B-45B6-414D-B1CE-B5563DD716EC}" sibTransId="{DCF3CA3E-F9EE-453B-A56F-7E8984CC4382}"/>
    <dgm:cxn modelId="{D4FF4EE7-7775-47CD-B5F2-88192F6125D0}" srcId="{A3C27DDF-6562-4FCA-98F2-8EA5084BA15E}" destId="{D3CA495B-117E-44BF-9270-38B99476374A}" srcOrd="7" destOrd="0" parTransId="{39C2A107-90D8-4A2A-A342-C1D468C844B5}" sibTransId="{406B4E7C-C131-4613-B8E1-DDB840BC514F}"/>
    <dgm:cxn modelId="{D5DCE042-B7AE-420E-8618-433883F339DB}" type="presOf" srcId="{A3C27DDF-6562-4FCA-98F2-8EA5084BA15E}" destId="{357BBA6B-C651-4B76-816E-8D92FEB69E0F}" srcOrd="0" destOrd="0" presId="urn:microsoft.com/office/officeart/2005/8/layout/vList3"/>
    <dgm:cxn modelId="{E2E8DF1B-8F6D-4CFC-857C-5D08BA46A538}" type="presParOf" srcId="{357BBA6B-C651-4B76-816E-8D92FEB69E0F}" destId="{3E8CC550-5272-400D-AFD2-9D4BFFB0A385}" srcOrd="0" destOrd="0" presId="urn:microsoft.com/office/officeart/2005/8/layout/vList3"/>
    <dgm:cxn modelId="{9240F585-A1BB-47A1-A42A-7FDC1B61707D}" type="presParOf" srcId="{3E8CC550-5272-400D-AFD2-9D4BFFB0A385}" destId="{B1E4DF72-749E-4058-8B76-F5F69B1F428B}" srcOrd="0" destOrd="0" presId="urn:microsoft.com/office/officeart/2005/8/layout/vList3"/>
    <dgm:cxn modelId="{FD920708-584D-4A2C-B7E6-AD3320F00541}" type="presParOf" srcId="{3E8CC550-5272-400D-AFD2-9D4BFFB0A385}" destId="{70C34216-BA70-4CB8-92F6-4C54D671CED9}" srcOrd="1" destOrd="0" presId="urn:microsoft.com/office/officeart/2005/8/layout/vList3"/>
    <dgm:cxn modelId="{3D536EB2-5458-4761-BAE7-6D0ACD84F307}" type="presParOf" srcId="{357BBA6B-C651-4B76-816E-8D92FEB69E0F}" destId="{944DC4A4-4B63-4DD3-BFF5-FC5251949A39}" srcOrd="1" destOrd="0" presId="urn:microsoft.com/office/officeart/2005/8/layout/vList3"/>
    <dgm:cxn modelId="{0F0AD173-FA23-4106-BB11-719EFFC42479}" type="presParOf" srcId="{357BBA6B-C651-4B76-816E-8D92FEB69E0F}" destId="{24531354-1584-4100-9A5D-B1A32A156B79}" srcOrd="2" destOrd="0" presId="urn:microsoft.com/office/officeart/2005/8/layout/vList3"/>
    <dgm:cxn modelId="{E766EE69-011B-4532-ACAA-4F5127EBAD8A}" type="presParOf" srcId="{24531354-1584-4100-9A5D-B1A32A156B79}" destId="{580117BE-14CA-4758-BB96-E59900DC35BF}" srcOrd="0" destOrd="0" presId="urn:microsoft.com/office/officeart/2005/8/layout/vList3"/>
    <dgm:cxn modelId="{0AE3DE39-63BB-4AF4-AECC-C2BBA426DA74}" type="presParOf" srcId="{24531354-1584-4100-9A5D-B1A32A156B79}" destId="{FD104B0A-5EDE-4D30-B104-CB9C7E1DF353}" srcOrd="1" destOrd="0" presId="urn:microsoft.com/office/officeart/2005/8/layout/vList3"/>
    <dgm:cxn modelId="{015B4BCC-B013-4CB9-8AE5-4B5DBBDE7E4C}" type="presParOf" srcId="{357BBA6B-C651-4B76-816E-8D92FEB69E0F}" destId="{D9DA9E1F-0BD3-42F4-A64B-A1EBEDF5EB98}" srcOrd="3" destOrd="0" presId="urn:microsoft.com/office/officeart/2005/8/layout/vList3"/>
    <dgm:cxn modelId="{B75FE500-DD3E-455B-936C-18786379251E}" type="presParOf" srcId="{357BBA6B-C651-4B76-816E-8D92FEB69E0F}" destId="{D7212919-3045-4F47-ACC3-FBF7EEF0BDBA}" srcOrd="4" destOrd="0" presId="urn:microsoft.com/office/officeart/2005/8/layout/vList3"/>
    <dgm:cxn modelId="{CD574EC8-4AD2-41A2-AA51-8A6D5D2A884D}" type="presParOf" srcId="{D7212919-3045-4F47-ACC3-FBF7EEF0BDBA}" destId="{782C3FEB-D425-4041-94EA-F4A50D252155}" srcOrd="0" destOrd="0" presId="urn:microsoft.com/office/officeart/2005/8/layout/vList3"/>
    <dgm:cxn modelId="{29111645-87AF-487A-8FAD-EEAFEF8B5669}" type="presParOf" srcId="{D7212919-3045-4F47-ACC3-FBF7EEF0BDBA}" destId="{01DAA543-60F3-40A7-8196-89D6CA29C925}" srcOrd="1" destOrd="0" presId="urn:microsoft.com/office/officeart/2005/8/layout/vList3"/>
    <dgm:cxn modelId="{09E449E5-604A-42A6-82BF-28CA613AD618}" type="presParOf" srcId="{357BBA6B-C651-4B76-816E-8D92FEB69E0F}" destId="{64DAE536-E422-4909-9B0F-F4A117729917}" srcOrd="5" destOrd="0" presId="urn:microsoft.com/office/officeart/2005/8/layout/vList3"/>
    <dgm:cxn modelId="{4CC0A5BC-C274-4B94-9ED6-3CE00920ED23}" type="presParOf" srcId="{357BBA6B-C651-4B76-816E-8D92FEB69E0F}" destId="{FF651B33-8329-4430-867C-85E13FFC47E6}" srcOrd="6" destOrd="0" presId="urn:microsoft.com/office/officeart/2005/8/layout/vList3"/>
    <dgm:cxn modelId="{B04CD964-EE0B-4EFE-9B17-38D03213F09E}" type="presParOf" srcId="{FF651B33-8329-4430-867C-85E13FFC47E6}" destId="{AAD1654F-6341-4524-996E-528870FDD4A0}" srcOrd="0" destOrd="0" presId="urn:microsoft.com/office/officeart/2005/8/layout/vList3"/>
    <dgm:cxn modelId="{A7EFAE2B-CA17-43E8-8937-168EA2741B9F}" type="presParOf" srcId="{FF651B33-8329-4430-867C-85E13FFC47E6}" destId="{81FD08B5-2B77-4710-934E-E18EA8858D8F}" srcOrd="1" destOrd="0" presId="urn:microsoft.com/office/officeart/2005/8/layout/vList3"/>
    <dgm:cxn modelId="{6D59713E-BAEB-40CA-AB17-5F898577F05B}" type="presParOf" srcId="{357BBA6B-C651-4B76-816E-8D92FEB69E0F}" destId="{8D91744A-5003-4EA4-B289-06AFDC9DAD46}" srcOrd="7" destOrd="0" presId="urn:microsoft.com/office/officeart/2005/8/layout/vList3"/>
    <dgm:cxn modelId="{3F38F6DF-1548-46DB-9C54-A5BCA5121A2E}" type="presParOf" srcId="{357BBA6B-C651-4B76-816E-8D92FEB69E0F}" destId="{7CCBCC7F-28FE-4B21-89A5-4E6BEA81028A}" srcOrd="8" destOrd="0" presId="urn:microsoft.com/office/officeart/2005/8/layout/vList3"/>
    <dgm:cxn modelId="{C31B2771-8F3E-44BD-BAF3-DA7160477FDF}" type="presParOf" srcId="{7CCBCC7F-28FE-4B21-89A5-4E6BEA81028A}" destId="{F2305654-F8DB-490F-8DBE-577DA2BC5DB8}" srcOrd="0" destOrd="0" presId="urn:microsoft.com/office/officeart/2005/8/layout/vList3"/>
    <dgm:cxn modelId="{60BB66DF-B4EB-49FF-83D5-75143EB8B5A9}" type="presParOf" srcId="{7CCBCC7F-28FE-4B21-89A5-4E6BEA81028A}" destId="{D410B89D-DEB8-4CBF-A172-D070F3EE6B49}" srcOrd="1" destOrd="0" presId="urn:microsoft.com/office/officeart/2005/8/layout/vList3"/>
    <dgm:cxn modelId="{846A999D-E750-45A3-9B39-5A52312A1ED3}" type="presParOf" srcId="{357BBA6B-C651-4B76-816E-8D92FEB69E0F}" destId="{E92ADF43-2467-488E-84C2-D75EAC18B161}" srcOrd="9" destOrd="0" presId="urn:microsoft.com/office/officeart/2005/8/layout/vList3"/>
    <dgm:cxn modelId="{E58A5C2A-62C1-41AF-8DE1-D88EA6B75E8E}" type="presParOf" srcId="{357BBA6B-C651-4B76-816E-8D92FEB69E0F}" destId="{AC67F66F-A2DF-4BE4-9EE1-F14561CF3230}" srcOrd="10" destOrd="0" presId="urn:microsoft.com/office/officeart/2005/8/layout/vList3"/>
    <dgm:cxn modelId="{46EBC24E-55AE-4EB4-A585-55840FF33F25}" type="presParOf" srcId="{AC67F66F-A2DF-4BE4-9EE1-F14561CF3230}" destId="{658E50DC-B6B1-4DDA-BB4C-F29AAA49BF65}" srcOrd="0" destOrd="0" presId="urn:microsoft.com/office/officeart/2005/8/layout/vList3"/>
    <dgm:cxn modelId="{FCF34B39-F3A9-4F3E-8179-18A992668771}" type="presParOf" srcId="{AC67F66F-A2DF-4BE4-9EE1-F14561CF3230}" destId="{56000198-2C6C-424B-A7A2-0E4487FA14E8}" srcOrd="1" destOrd="0" presId="urn:microsoft.com/office/officeart/2005/8/layout/vList3"/>
    <dgm:cxn modelId="{3FB1E5C7-D41F-450F-8E38-50D78CC36215}" type="presParOf" srcId="{357BBA6B-C651-4B76-816E-8D92FEB69E0F}" destId="{4C219FFC-A6F2-48B0-89C2-3DDA68E40EC1}" srcOrd="11" destOrd="0" presId="urn:microsoft.com/office/officeart/2005/8/layout/vList3"/>
    <dgm:cxn modelId="{2FB39392-31E8-470B-8F7E-097C6A01EEC4}" type="presParOf" srcId="{357BBA6B-C651-4B76-816E-8D92FEB69E0F}" destId="{17D97BB9-8C42-4051-A863-A3702560CE1F}" srcOrd="12" destOrd="0" presId="urn:microsoft.com/office/officeart/2005/8/layout/vList3"/>
    <dgm:cxn modelId="{DAEA71D0-81E7-4EF3-B08D-C9D4AE6A5765}" type="presParOf" srcId="{17D97BB9-8C42-4051-A863-A3702560CE1F}" destId="{6494FF26-7538-4A8C-B891-9B35D80A6B9B}" srcOrd="0" destOrd="0" presId="urn:microsoft.com/office/officeart/2005/8/layout/vList3"/>
    <dgm:cxn modelId="{E0A9FB06-FC9E-4CCB-BB0D-166A53DCE6BF}" type="presParOf" srcId="{17D97BB9-8C42-4051-A863-A3702560CE1F}" destId="{021970F6-058C-4B2B-BFFA-6074ABDE3633}" srcOrd="1" destOrd="0" presId="urn:microsoft.com/office/officeart/2005/8/layout/vList3"/>
    <dgm:cxn modelId="{F7693431-BC00-476D-AD2D-23A3AE519D87}" type="presParOf" srcId="{357BBA6B-C651-4B76-816E-8D92FEB69E0F}" destId="{A7369677-10B9-48C0-9801-5D7B04414169}" srcOrd="13" destOrd="0" presId="urn:microsoft.com/office/officeart/2005/8/layout/vList3"/>
    <dgm:cxn modelId="{EFB65825-D0B4-466A-A75C-E8CD2C6D8B2B}" type="presParOf" srcId="{357BBA6B-C651-4B76-816E-8D92FEB69E0F}" destId="{E130D04D-1E43-40F1-81B1-63AB4336A1CB}" srcOrd="14" destOrd="0" presId="urn:microsoft.com/office/officeart/2005/8/layout/vList3"/>
    <dgm:cxn modelId="{418020A0-09DF-4190-BC17-B1D4BD76C557}" type="presParOf" srcId="{E130D04D-1E43-40F1-81B1-63AB4336A1CB}" destId="{E69BF669-0A27-4870-9D8D-51E243C0FCE6}" srcOrd="0" destOrd="0" presId="urn:microsoft.com/office/officeart/2005/8/layout/vList3"/>
    <dgm:cxn modelId="{5A0D5EB3-74F0-4C57-8A75-6453F02827F9}" type="presParOf" srcId="{E130D04D-1E43-40F1-81B1-63AB4336A1CB}" destId="{A2E22D4F-67D3-4633-ABAD-51AA4847A8E0}" srcOrd="1" destOrd="0" presId="urn:microsoft.com/office/officeart/2005/8/layout/vList3"/>
    <dgm:cxn modelId="{E5E9969C-CB35-407A-A3EF-0E9485A422B7}" type="presParOf" srcId="{357BBA6B-C651-4B76-816E-8D92FEB69E0F}" destId="{6422C571-03CC-4CC3-B9A2-04918A65B4CC}" srcOrd="15" destOrd="0" presId="urn:microsoft.com/office/officeart/2005/8/layout/vList3"/>
    <dgm:cxn modelId="{E5B4F818-D313-4FAC-8422-CC4A9D116D60}" type="presParOf" srcId="{357BBA6B-C651-4B76-816E-8D92FEB69E0F}" destId="{15DFFB3A-F09E-48B5-B69F-4F7B66066A20}" srcOrd="16" destOrd="0" presId="urn:microsoft.com/office/officeart/2005/8/layout/vList3"/>
    <dgm:cxn modelId="{4056B0D1-712A-4151-A625-B0807AEDBA6D}" type="presParOf" srcId="{15DFFB3A-F09E-48B5-B69F-4F7B66066A20}" destId="{FC9D547D-F2FF-43D1-AF2C-3061738685C5}" srcOrd="0" destOrd="0" presId="urn:microsoft.com/office/officeart/2005/8/layout/vList3"/>
    <dgm:cxn modelId="{0AEF43DC-79DA-4C46-81F6-B70D26572B7B}" type="presParOf" srcId="{15DFFB3A-F09E-48B5-B69F-4F7B66066A20}" destId="{5BBF29B1-D72A-4E5C-BDC0-FF4CC3FE4D98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C8F4F-F0DC-4C89-B8A0-CF44F4B0E51D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57B6F79-EFFA-4825-B0F9-0E77DC18AE7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/>
              <a:ea typeface="Times New Roman"/>
            </a:rPr>
            <a:t>Достижению высоких профессиональных успехов</a:t>
          </a:r>
          <a:endParaRPr lang="ru-RU" dirty="0"/>
        </a:p>
      </dgm:t>
    </dgm:pt>
    <dgm:pt modelId="{2ADEE2F0-6544-4974-BFFA-2552269F7285}" type="parTrans" cxnId="{295FFFF5-9DB3-472E-B823-51B8A414A5CD}">
      <dgm:prSet/>
      <dgm:spPr/>
      <dgm:t>
        <a:bodyPr/>
        <a:lstStyle/>
        <a:p>
          <a:endParaRPr lang="ru-RU"/>
        </a:p>
      </dgm:t>
    </dgm:pt>
    <dgm:pt modelId="{362AF560-FE2D-41B4-82DD-54AABA2DBD39}" type="sibTrans" cxnId="{295FFFF5-9DB3-472E-B823-51B8A414A5CD}">
      <dgm:prSet/>
      <dgm:spPr/>
      <dgm:t>
        <a:bodyPr/>
        <a:lstStyle/>
        <a:p>
          <a:endParaRPr lang="ru-RU"/>
        </a:p>
      </dgm:t>
    </dgm:pt>
    <dgm:pt modelId="{A84275A2-FABF-4FB5-8BAD-C3893189FA93}">
      <dgm:prSet phldrT="[Текст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/>
              <a:ea typeface="Times New Roman"/>
              <a:cs typeface="Times New Roman"/>
            </a:rPr>
            <a:t>Удовлетворенности от результатов своего труда</a:t>
          </a:r>
          <a:endParaRPr lang="ru-RU" sz="2000" dirty="0"/>
        </a:p>
      </dgm:t>
    </dgm:pt>
    <dgm:pt modelId="{93D77678-EF19-4281-B0E3-7929C6EF6C45}" type="parTrans" cxnId="{485BA5B6-2D57-45F8-82F9-CC03D96E2DEC}">
      <dgm:prSet/>
      <dgm:spPr/>
      <dgm:t>
        <a:bodyPr/>
        <a:lstStyle/>
        <a:p>
          <a:endParaRPr lang="ru-RU"/>
        </a:p>
      </dgm:t>
    </dgm:pt>
    <dgm:pt modelId="{B4C1FD65-621D-4415-827A-728C8684667D}" type="sibTrans" cxnId="{485BA5B6-2D57-45F8-82F9-CC03D96E2DEC}">
      <dgm:prSet/>
      <dgm:spPr/>
      <dgm:t>
        <a:bodyPr/>
        <a:lstStyle/>
        <a:p>
          <a:endParaRPr lang="ru-RU"/>
        </a:p>
      </dgm:t>
    </dgm:pt>
    <dgm:pt modelId="{83630019-B3D5-4483-87F7-7B520FAE7A40}">
      <dgm:prSet phldrT="[Текст]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/>
              <a:ea typeface="Times New Roman"/>
            </a:rPr>
            <a:t>Карьерному росту</a:t>
          </a:r>
          <a:endParaRPr lang="ru-RU" dirty="0"/>
        </a:p>
      </dgm:t>
    </dgm:pt>
    <dgm:pt modelId="{16513D33-DC85-4F17-BE29-13F7C3A83B11}" type="sibTrans" cxnId="{83998096-C5A8-4A5D-B31D-16D43B6F3F03}">
      <dgm:prSet/>
      <dgm:spPr/>
      <dgm:t>
        <a:bodyPr/>
        <a:lstStyle/>
        <a:p>
          <a:endParaRPr lang="ru-RU"/>
        </a:p>
      </dgm:t>
    </dgm:pt>
    <dgm:pt modelId="{7D1D864B-1DF4-4690-8C57-A3AFB3B5535F}" type="parTrans" cxnId="{83998096-C5A8-4A5D-B31D-16D43B6F3F03}">
      <dgm:prSet/>
      <dgm:spPr/>
      <dgm:t>
        <a:bodyPr/>
        <a:lstStyle/>
        <a:p>
          <a:endParaRPr lang="ru-RU"/>
        </a:p>
      </dgm:t>
    </dgm:pt>
    <dgm:pt modelId="{D285AEAC-D5A7-460D-87D9-88E6B07F8B23}" type="pres">
      <dgm:prSet presAssocID="{DF6C8F4F-F0DC-4C89-B8A0-CF44F4B0E5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564342-F46A-41F3-A49C-05E774B57591}" type="pres">
      <dgm:prSet presAssocID="{DF6C8F4F-F0DC-4C89-B8A0-CF44F4B0E51D}" presName="dummyMaxCanvas" presStyleCnt="0">
        <dgm:presLayoutVars/>
      </dgm:prSet>
      <dgm:spPr/>
    </dgm:pt>
    <dgm:pt modelId="{CC556DA7-E0CF-4D6E-80EF-6D54D8B31FA3}" type="pres">
      <dgm:prSet presAssocID="{DF6C8F4F-F0DC-4C89-B8A0-CF44F4B0E51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D6A9B-717C-4F8B-9827-EA2B2387A532}" type="pres">
      <dgm:prSet presAssocID="{DF6C8F4F-F0DC-4C89-B8A0-CF44F4B0E51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66A6-94C6-4645-A1C2-4B4DFFFEBDA3}" type="pres">
      <dgm:prSet presAssocID="{DF6C8F4F-F0DC-4C89-B8A0-CF44F4B0E51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51937-D36B-4F31-955C-97129D43D013}" type="pres">
      <dgm:prSet presAssocID="{DF6C8F4F-F0DC-4C89-B8A0-CF44F4B0E51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70106-827C-4FDE-8353-43E1BCD567C2}" type="pres">
      <dgm:prSet presAssocID="{DF6C8F4F-F0DC-4C89-B8A0-CF44F4B0E51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979A-7C69-4BDA-9563-C4FFF3E81761}" type="pres">
      <dgm:prSet presAssocID="{DF6C8F4F-F0DC-4C89-B8A0-CF44F4B0E51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F2A63-567A-4B07-999E-56077B50F74A}" type="pres">
      <dgm:prSet presAssocID="{DF6C8F4F-F0DC-4C89-B8A0-CF44F4B0E51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B4942-79E0-4844-8FC1-4D25D145D6E1}" type="pres">
      <dgm:prSet presAssocID="{DF6C8F4F-F0DC-4C89-B8A0-CF44F4B0E51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571BC7-AA1D-46D3-BE71-5642D9D1D9D4}" type="presOf" srcId="{362AF560-FE2D-41B4-82DD-54AABA2DBD39}" destId="{1D470106-827C-4FDE-8353-43E1BCD567C2}" srcOrd="0" destOrd="0" presId="urn:microsoft.com/office/officeart/2005/8/layout/vProcess5"/>
    <dgm:cxn modelId="{4E081E23-2168-4DBD-B06D-74E2BA01E1C7}" type="presOf" srcId="{A84275A2-FABF-4FB5-8BAD-C3893189FA93}" destId="{82CB4942-79E0-4844-8FC1-4D25D145D6E1}" srcOrd="1" destOrd="0" presId="urn:microsoft.com/office/officeart/2005/8/layout/vProcess5"/>
    <dgm:cxn modelId="{3E66A4BB-5F9E-4AC4-BB8F-25B67696C5F9}" type="presOf" srcId="{A57B6F79-EFFA-4825-B0F9-0E77DC18AE70}" destId="{791D6A9B-717C-4F8B-9827-EA2B2387A532}" srcOrd="0" destOrd="0" presId="urn:microsoft.com/office/officeart/2005/8/layout/vProcess5"/>
    <dgm:cxn modelId="{295FFFF5-9DB3-472E-B823-51B8A414A5CD}" srcId="{DF6C8F4F-F0DC-4C89-B8A0-CF44F4B0E51D}" destId="{A57B6F79-EFFA-4825-B0F9-0E77DC18AE70}" srcOrd="1" destOrd="0" parTransId="{2ADEE2F0-6544-4974-BFFA-2552269F7285}" sibTransId="{362AF560-FE2D-41B4-82DD-54AABA2DBD39}"/>
    <dgm:cxn modelId="{EA0A22EB-D38C-4260-B2DB-2CCCD443D613}" type="presOf" srcId="{A84275A2-FABF-4FB5-8BAD-C3893189FA93}" destId="{53E466A6-94C6-4645-A1C2-4B4DFFFEBDA3}" srcOrd="0" destOrd="0" presId="urn:microsoft.com/office/officeart/2005/8/layout/vProcess5"/>
    <dgm:cxn modelId="{F6273818-8FC1-4A34-BAC8-A3F66A9EBB61}" type="presOf" srcId="{16513D33-DC85-4F17-BE29-13F7C3A83B11}" destId="{8BC51937-D36B-4F31-955C-97129D43D013}" srcOrd="0" destOrd="0" presId="urn:microsoft.com/office/officeart/2005/8/layout/vProcess5"/>
    <dgm:cxn modelId="{485BA5B6-2D57-45F8-82F9-CC03D96E2DEC}" srcId="{DF6C8F4F-F0DC-4C89-B8A0-CF44F4B0E51D}" destId="{A84275A2-FABF-4FB5-8BAD-C3893189FA93}" srcOrd="2" destOrd="0" parTransId="{93D77678-EF19-4281-B0E3-7929C6EF6C45}" sibTransId="{B4C1FD65-621D-4415-827A-728C8684667D}"/>
    <dgm:cxn modelId="{095C2AC7-90B5-4C49-A8D7-49431499D5B2}" type="presOf" srcId="{A57B6F79-EFFA-4825-B0F9-0E77DC18AE70}" destId="{DC5F2A63-567A-4B07-999E-56077B50F74A}" srcOrd="1" destOrd="0" presId="urn:microsoft.com/office/officeart/2005/8/layout/vProcess5"/>
    <dgm:cxn modelId="{F61A0434-173F-41C9-BB1E-6AD589B83A3D}" type="presOf" srcId="{83630019-B3D5-4483-87F7-7B520FAE7A40}" destId="{178F979A-7C69-4BDA-9563-C4FFF3E81761}" srcOrd="1" destOrd="0" presId="urn:microsoft.com/office/officeart/2005/8/layout/vProcess5"/>
    <dgm:cxn modelId="{42593D69-02C8-4E7E-8A77-E64E45A27F60}" type="presOf" srcId="{DF6C8F4F-F0DC-4C89-B8A0-CF44F4B0E51D}" destId="{D285AEAC-D5A7-460D-87D9-88E6B07F8B23}" srcOrd="0" destOrd="0" presId="urn:microsoft.com/office/officeart/2005/8/layout/vProcess5"/>
    <dgm:cxn modelId="{83998096-C5A8-4A5D-B31D-16D43B6F3F03}" srcId="{DF6C8F4F-F0DC-4C89-B8A0-CF44F4B0E51D}" destId="{83630019-B3D5-4483-87F7-7B520FAE7A40}" srcOrd="0" destOrd="0" parTransId="{7D1D864B-1DF4-4690-8C57-A3AFB3B5535F}" sibTransId="{16513D33-DC85-4F17-BE29-13F7C3A83B11}"/>
    <dgm:cxn modelId="{0EDAD7A3-3066-431C-94A6-718C6BB30CFC}" type="presOf" srcId="{83630019-B3D5-4483-87F7-7B520FAE7A40}" destId="{CC556DA7-E0CF-4D6E-80EF-6D54D8B31FA3}" srcOrd="0" destOrd="0" presId="urn:microsoft.com/office/officeart/2005/8/layout/vProcess5"/>
    <dgm:cxn modelId="{6658CB3E-EF7B-4152-ADDC-A8F3F0B89DCA}" type="presParOf" srcId="{D285AEAC-D5A7-460D-87D9-88E6B07F8B23}" destId="{6C564342-F46A-41F3-A49C-05E774B57591}" srcOrd="0" destOrd="0" presId="urn:microsoft.com/office/officeart/2005/8/layout/vProcess5"/>
    <dgm:cxn modelId="{38A2BD3A-8AD7-45BF-94FD-B7C27E9A72FA}" type="presParOf" srcId="{D285AEAC-D5A7-460D-87D9-88E6B07F8B23}" destId="{CC556DA7-E0CF-4D6E-80EF-6D54D8B31FA3}" srcOrd="1" destOrd="0" presId="urn:microsoft.com/office/officeart/2005/8/layout/vProcess5"/>
    <dgm:cxn modelId="{97C81CEB-1665-4D48-9D58-F1A85B86AC1D}" type="presParOf" srcId="{D285AEAC-D5A7-460D-87D9-88E6B07F8B23}" destId="{791D6A9B-717C-4F8B-9827-EA2B2387A532}" srcOrd="2" destOrd="0" presId="urn:microsoft.com/office/officeart/2005/8/layout/vProcess5"/>
    <dgm:cxn modelId="{65690283-76A3-4636-9809-EC8B54319B6B}" type="presParOf" srcId="{D285AEAC-D5A7-460D-87D9-88E6B07F8B23}" destId="{53E466A6-94C6-4645-A1C2-4B4DFFFEBDA3}" srcOrd="3" destOrd="0" presId="urn:microsoft.com/office/officeart/2005/8/layout/vProcess5"/>
    <dgm:cxn modelId="{BBCD6E95-9EF6-483A-876A-E7CA76B283A9}" type="presParOf" srcId="{D285AEAC-D5A7-460D-87D9-88E6B07F8B23}" destId="{8BC51937-D36B-4F31-955C-97129D43D013}" srcOrd="4" destOrd="0" presId="urn:microsoft.com/office/officeart/2005/8/layout/vProcess5"/>
    <dgm:cxn modelId="{899C55D3-9F19-4CAF-A17A-ADD03DFC6C22}" type="presParOf" srcId="{D285AEAC-D5A7-460D-87D9-88E6B07F8B23}" destId="{1D470106-827C-4FDE-8353-43E1BCD567C2}" srcOrd="5" destOrd="0" presId="urn:microsoft.com/office/officeart/2005/8/layout/vProcess5"/>
    <dgm:cxn modelId="{F986C96F-A656-4E42-8619-E8521DD1EB9D}" type="presParOf" srcId="{D285AEAC-D5A7-460D-87D9-88E6B07F8B23}" destId="{178F979A-7C69-4BDA-9563-C4FFF3E81761}" srcOrd="6" destOrd="0" presId="urn:microsoft.com/office/officeart/2005/8/layout/vProcess5"/>
    <dgm:cxn modelId="{B6FEF4D4-D48A-44E4-92A2-970146D68502}" type="presParOf" srcId="{D285AEAC-D5A7-460D-87D9-88E6B07F8B23}" destId="{DC5F2A63-567A-4B07-999E-56077B50F74A}" srcOrd="7" destOrd="0" presId="urn:microsoft.com/office/officeart/2005/8/layout/vProcess5"/>
    <dgm:cxn modelId="{F27163E7-9841-4DB7-8CDE-90DF4EBABC2A}" type="presParOf" srcId="{D285AEAC-D5A7-460D-87D9-88E6B07F8B23}" destId="{82CB4942-79E0-4844-8FC1-4D25D145D6E1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6036B073-7DB0-4C87-BEC9-78E5C1D0C3E9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ACAF8B1B-27FD-4DA7-B91C-9B329EA37BFB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B6369-4D08-41A8-B921-9BABA641210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B6369-4D08-41A8-B921-9BABA641210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8B1B-27FD-4DA7-B91C-9B329EA37BFB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01A193-6473-4DFA-B0D0-BD16287641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95E26-B7B8-4B21-80A7-6A4DC684F75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EAE1-A860-46DB-A97C-C001A20EB3D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9B334-5B09-490C-B802-2527AE27A2E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3580E-1177-48F6-9587-95ED7148C3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BE821-F0D6-4DFB-B881-4616AF84C2C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87BB-792B-43BE-AFA3-0E11CC253CB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1D669-FC52-4E59-81D1-A2D820848B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63F6-0E39-4E2E-8761-6362797D76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B606F-2278-447D-97A8-4E0E068A47F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E19D-6547-4CF1-B888-9200F90A8C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F43DC44-480B-45DD-94B9-6DCF88A64787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71604" y="1785926"/>
            <a:ext cx="7134228" cy="2928958"/>
          </a:xfrm>
        </p:spPr>
        <p:txBody>
          <a:bodyPr/>
          <a:lstStyle/>
          <a:p>
            <a:r>
              <a:rPr lang="ru-RU" sz="3200" dirty="0" smtClean="0"/>
              <a:t>Проблемы обновления </a:t>
            </a:r>
            <a:br>
              <a:rPr lang="ru-RU" sz="3200" dirty="0" smtClean="0"/>
            </a:br>
            <a:r>
              <a:rPr lang="ru-RU" sz="3200" dirty="0" smtClean="0"/>
              <a:t>системы дополнительного профессионального образования средних медицинских работников в условиях реформирования здравоохранения</a:t>
            </a:r>
            <a:endParaRPr lang="ru-RU" sz="32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5857892"/>
            <a:ext cx="4291026" cy="490542"/>
          </a:xfrm>
        </p:spPr>
        <p:txBody>
          <a:bodyPr/>
          <a:lstStyle/>
          <a:p>
            <a:r>
              <a:rPr lang="ru-RU" dirty="0" smtClean="0"/>
              <a:t>Ст. методист Назарова Л.Ю.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7715272" cy="71912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Приоритеты государственной политики в области кадрового обеспечения здравоохранения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43050"/>
            <a:ext cx="7643834" cy="5214950"/>
          </a:xfrm>
        </p:spPr>
        <p:txBody>
          <a:bodyPr/>
          <a:lstStyle/>
          <a:p>
            <a:pPr>
              <a:buNone/>
            </a:pPr>
            <a:r>
              <a:rPr lang="ru-RU" sz="14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</a:t>
            </a:r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Повышение уровня обеспеченности кадрами системы здравоохранения и их квалификации.</a:t>
            </a:r>
          </a:p>
          <a:p>
            <a:pPr>
              <a:buNone/>
            </a:pPr>
            <a:r>
              <a:rPr lang="ru-RU" sz="14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Ключевые мероприятия: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Снижение дефицита медицинских кадров, в том числе за счет снижения оттока кадров из государственной и муниципальной систем здравоохранения;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Устранение дисбаланса в распределении медицинских кадров в трехуровневой системе оказания медицинской помощи;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Совершенствование системы практической подготовки медицинских и фармацевтических специалистов;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Разработка и внедрение аккредитации медицинских и фармацевтических специалистов;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Повышение престижа профессии;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мер социальной поддержки медицинских и фармацевтических работников;</a:t>
            </a:r>
          </a:p>
          <a:p>
            <a:pPr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Формирование единых подходов к определению уровня квалификации и набора компетенции медицинских и фармацевтических специалистов, необходимых для занятия профессиональной деятельностью.</a:t>
            </a:r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0"/>
            <a:ext cx="5143504" cy="3077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Государственная программа «Развитие здравоохранения РФ»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857364"/>
            <a:ext cx="2786082" cy="2062103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Обеспечение преемственности среднего  профессионального образования </a:t>
            </a:r>
            <a:r>
              <a:rPr lang="ru-RU" sz="1600" dirty="0"/>
              <a:t>с </a:t>
            </a:r>
            <a:r>
              <a:rPr lang="ru-RU" sz="1600" dirty="0" smtClean="0"/>
              <a:t>учетом внедрения  федеральных государственных  образовательных стандартов </a:t>
            </a:r>
            <a:r>
              <a:rPr lang="ru-RU" sz="1600" dirty="0"/>
              <a:t>3-го поколения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1857364"/>
            <a:ext cx="39290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Непрерывное профессиональное образование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2786058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Среднее профессиональное образование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4000504"/>
            <a:ext cx="22145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Дополнительное  профессиональное образование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4000504"/>
            <a:ext cx="228601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Аккредитация (</a:t>
            </a:r>
            <a:r>
              <a:rPr lang="ru-RU" sz="1600" dirty="0" smtClean="0"/>
              <a:t>подтверждение </a:t>
            </a:r>
            <a:r>
              <a:rPr lang="ru-RU" sz="1600" dirty="0"/>
              <a:t>и/или </a:t>
            </a:r>
            <a:r>
              <a:rPr lang="ru-RU" sz="1600" dirty="0" smtClean="0"/>
              <a:t>расширение профессиональных </a:t>
            </a:r>
            <a:r>
              <a:rPr lang="ru-RU" sz="1600" dirty="0"/>
              <a:t>допусков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2786058"/>
            <a:ext cx="228601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Аккредитация </a:t>
            </a:r>
            <a:r>
              <a:rPr lang="ru-RU" sz="1600" dirty="0" smtClean="0"/>
              <a:t>(первичные профессиональные допуски)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100010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Реализация государственной политики в области обеспечения качества медицинского и фармацевтического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2976" y="4071942"/>
            <a:ext cx="2786082" cy="1077218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Обновление  программ дополнительного профессионального образования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76" y="5286388"/>
            <a:ext cx="2786082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Повышение квалификации преподавательского состава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5929330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Открытие симуляционных образовательных центров 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 bwMode="auto">
          <a:xfrm rot="5400000">
            <a:off x="5105103" y="3854946"/>
            <a:ext cx="29111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6357950" y="4500570"/>
            <a:ext cx="21431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6357950" y="3214686"/>
            <a:ext cx="21431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48" y="928670"/>
            <a:ext cx="7429552" cy="547702"/>
          </a:xfrm>
        </p:spPr>
        <p:txBody>
          <a:bodyPr/>
          <a:lstStyle/>
          <a:p>
            <a:pPr algn="ctr"/>
            <a:r>
              <a:rPr lang="ru-RU" sz="1600" b="0" dirty="0" smtClean="0"/>
              <a:t>Реализация государственной политики в области обеспечения здравоохранения квалифицированным персоналом</a:t>
            </a:r>
            <a:endParaRPr lang="ru-RU" sz="16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0"/>
            <a:ext cx="5143504" cy="3077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Государственная программа «Развитие здравоохранения РФ»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1538" y="1500174"/>
            <a:ext cx="7786742" cy="35719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Сокращение кадрового дефицита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71538" y="1928802"/>
            <a:ext cx="7786742" cy="278608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928794" y="2000240"/>
            <a:ext cx="6286544" cy="64294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Реализация региональных программ развития кадрового потенциала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14414" y="2714620"/>
            <a:ext cx="3714776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Врачебный персонал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00628" y="2714620"/>
            <a:ext cx="3714776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Средний медицинский персонал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214414" y="3214686"/>
            <a:ext cx="3714776" cy="64294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Повышение эффективности целевой подготовки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000628" y="3214686"/>
            <a:ext cx="3714776" cy="64294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Наращивание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объемов подготовки в </a:t>
            </a:r>
            <a:r>
              <a:rPr lang="ru-RU" sz="1300" dirty="0" smtClean="0"/>
              <a:t>средних учебных заведениях субъектов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/>
              <a:t>Российской Федерации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4414" y="3929066"/>
            <a:ext cx="7500990" cy="64294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Развитие мер социальной поддержки, направленных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закрепление и сохранение кадров в отрасли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85918" y="5072074"/>
            <a:ext cx="6357982" cy="428628"/>
          </a:xfrm>
          <a:prstGeom prst="rect">
            <a:avLst/>
          </a:prstGeom>
          <a:noFill/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Аналитически-прогнозная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электронная программа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85918" y="5429264"/>
            <a:ext cx="6357982" cy="571504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Планирование подготовки и переподготовки специалистов, планирование рабочих мест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785918" y="6072206"/>
            <a:ext cx="3786214" cy="64294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Кадровый профиль субъекта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РФ и определение потребности кадров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643570" y="6429396"/>
            <a:ext cx="2500330" cy="28575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Прогноз риска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643570" y="6072206"/>
            <a:ext cx="2500330" cy="285752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Просчет дисбаланса</a:t>
            </a:r>
          </a:p>
        </p:txBody>
      </p:sp>
      <p:cxnSp>
        <p:nvCxnSpPr>
          <p:cNvPr id="33" name="Прямая со стрелкой 32"/>
          <p:cNvCxnSpPr>
            <a:stCxn id="7" idx="2"/>
            <a:endCxn id="14" idx="0"/>
          </p:cNvCxnSpPr>
          <p:nvPr/>
        </p:nvCxnSpPr>
        <p:spPr bwMode="auto">
          <a:xfrm rot="5400000">
            <a:off x="4786314" y="4893479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071678"/>
            <a:ext cx="321471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Основные профессиональные  образовательные программы среднего профессионального образования</a:t>
            </a:r>
          </a:p>
          <a:p>
            <a:pPr marL="361950"/>
            <a:r>
              <a:rPr lang="en-US" dirty="0" smtClean="0"/>
              <a:t>I</a:t>
            </a:r>
            <a:r>
              <a:rPr lang="ru-RU" dirty="0" smtClean="0"/>
              <a:t> ГОС - 1997</a:t>
            </a:r>
            <a:endParaRPr lang="en-US" dirty="0" smtClean="0"/>
          </a:p>
          <a:p>
            <a:pPr marL="361950"/>
            <a:r>
              <a:rPr lang="en-US" dirty="0" smtClean="0"/>
              <a:t>II</a:t>
            </a:r>
            <a:r>
              <a:rPr lang="ru-RU" dirty="0" smtClean="0"/>
              <a:t> ГОС - 2002</a:t>
            </a:r>
            <a:endParaRPr lang="en-US" dirty="0" smtClean="0"/>
          </a:p>
          <a:p>
            <a:pPr marL="361950"/>
            <a:r>
              <a:rPr lang="en-US" dirty="0" smtClean="0"/>
              <a:t>III </a:t>
            </a:r>
            <a:r>
              <a:rPr lang="ru-RU" dirty="0" smtClean="0"/>
              <a:t> ФГОС - 2010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2071678"/>
            <a:ext cx="292895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Образовательные стандарты последипломной подготовки </a:t>
            </a:r>
          </a:p>
          <a:p>
            <a:endParaRPr lang="ru-RU" dirty="0" smtClean="0"/>
          </a:p>
          <a:p>
            <a:endParaRPr lang="ru-RU" sz="1600" dirty="0" smtClean="0"/>
          </a:p>
          <a:p>
            <a:pPr marL="361950"/>
            <a:r>
              <a:rPr lang="ru-RU" dirty="0" smtClean="0"/>
              <a:t>1998 – 2003</a:t>
            </a:r>
          </a:p>
          <a:p>
            <a:pPr marL="361950"/>
            <a:endParaRPr lang="ru-RU" dirty="0" smtClean="0"/>
          </a:p>
          <a:p>
            <a:pPr marL="361950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Обеспеченность современными образовательными стандартами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286676" cy="550072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По данным анкетирования слушателей системы дополнительного профессионального образования источники обновления профессиональных знаний специалистов со средним медицинским образованием: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  <a:p>
            <a:pPr>
              <a:spcBef>
                <a:spcPts val="0"/>
              </a:spcBef>
              <a:buFont typeface="Trebuchet MS" pitchFamily="34" charset="0"/>
              <a:buChar char="—"/>
            </a:pPr>
            <a:r>
              <a:rPr lang="ru-RU" dirty="0" smtClean="0"/>
              <a:t>курсы повышения квалификации – 97%</a:t>
            </a:r>
          </a:p>
          <a:p>
            <a:pPr>
              <a:spcBef>
                <a:spcPts val="0"/>
              </a:spcBef>
              <a:buFont typeface="Trebuchet MS" pitchFamily="34" charset="0"/>
              <a:buChar char="—"/>
            </a:pPr>
            <a:r>
              <a:rPr lang="ru-RU" dirty="0" smtClean="0"/>
              <a:t>конференции, мастер-классы, семинары – 12,8%</a:t>
            </a:r>
          </a:p>
          <a:p>
            <a:pPr>
              <a:spcBef>
                <a:spcPts val="0"/>
              </a:spcBef>
              <a:buFont typeface="Trebuchet MS" pitchFamily="34" charset="0"/>
              <a:buChar char="—"/>
            </a:pPr>
            <a:r>
              <a:rPr lang="ru-RU" dirty="0" smtClean="0"/>
              <a:t>периодические профессиональные издания – 9,6%</a:t>
            </a:r>
          </a:p>
          <a:p>
            <a:pPr>
              <a:spcBef>
                <a:spcPts val="0"/>
              </a:spcBef>
              <a:buFont typeface="Trebuchet MS" pitchFamily="34" charset="0"/>
              <a:buChar char="—"/>
            </a:pPr>
            <a:r>
              <a:rPr lang="ru-RU" dirty="0" smtClean="0"/>
              <a:t>интернет-ресурсы – 6,4%</a:t>
            </a:r>
          </a:p>
          <a:p>
            <a:pPr>
              <a:spcBef>
                <a:spcPts val="0"/>
              </a:spcBef>
              <a:buFont typeface="Trebuchet MS" pitchFamily="34" charset="0"/>
              <a:buChar char="—"/>
            </a:pPr>
            <a:r>
              <a:rPr lang="ru-RU" dirty="0" smtClean="0"/>
              <a:t>специальная медицинская литература – 1,4%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2357422" y="1000108"/>
            <a:ext cx="5214974" cy="1571636"/>
          </a:xfrm>
          <a:prstGeom prst="ellips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/>
              <a:t>Совершенствование </a:t>
            </a:r>
            <a:r>
              <a:rPr lang="ru-RU" dirty="0" smtClean="0"/>
              <a:t>системы последипломной </a:t>
            </a:r>
            <a:r>
              <a:rPr lang="ru-RU" dirty="0"/>
              <a:t>подготовки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85918" y="2714620"/>
            <a:ext cx="2714644" cy="3143272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Номенклатура специальности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aseline="0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aseline="0" dirty="0" smtClean="0"/>
              <a:t>Приказ</a:t>
            </a:r>
            <a:r>
              <a:rPr lang="ru-RU" sz="1200" dirty="0" smtClean="0"/>
              <a:t> Минздравсоцразвития РФ от 30.03.2010 №199н «О внесении изменений в номенклатуру специальностей специалистов со средним медицинским и фармацевтическим образованием в сфере здравоохранения Российской Федерации, утвержденную приказом Минзрдравсоцразвития России от 16 апреля 2008г. №176н»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86380" y="2714620"/>
            <a:ext cx="2786082" cy="3143272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Перечень циклов, специализаций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усовершенствований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aseline="0" dirty="0" smtClean="0"/>
              <a:t>Приказ</a:t>
            </a:r>
            <a:r>
              <a:rPr lang="ru-RU" sz="1200" dirty="0" smtClean="0"/>
              <a:t> Минздрава РФ от 05.06.1998 №186 «О повышении квалификации специалистов со средним медицинским и фармацевтическим образованием»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215238" cy="5500726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 smtClean="0"/>
              <a:t>Модернизацию здравоохранения невозможно провести без существенной модернизации системы среднего профессионального медицинского образования. Необходимо менять систему образования таким образом, чтобы она позволила гражданам повышать свою квалификацию в течение всей жизни, подстраиваясь под изменяющиеся экономические реалии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7358114" cy="5500726"/>
          </a:xfrm>
        </p:spPr>
        <p:txBody>
          <a:bodyPr/>
          <a:lstStyle/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Целый ряд основополагающих документов: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 мерах по реализации государственной политики в области образования и науки (указ Президента РФ от 07.05.2012 г. № 599);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 мероприятиях по реализации государственной социальной политики (указ Президента РФ от 07.05.2012 г. № 597);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Стратегия инновационного развития РФ на период до 2020 года (распоряжение Правительства РФ от 08.12.2011 г. № 2227-р);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Государственная программа РФ «Информационное общество» (2011-2020 годы) (распоряжение Правительства РФ от 30.12.2011 г. № 2438-р);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Федеральный закон «Об образовании в Российской Федерации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от 29 декабря 2012 г. №273-ФЗ;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Государственная программа РФ «Развитие образования» на 2013-2020 годы;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Проект Концепции развития системы подготовки рабочих кадров и формирования прикладных квалификаций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3095038"/>
              </p:ext>
            </p:extLst>
          </p:nvPr>
        </p:nvGraphicFramePr>
        <p:xfrm>
          <a:off x="142844" y="785794"/>
          <a:ext cx="8712968" cy="586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463092"/>
                <a:gridCol w="4178174"/>
              </a:tblGrid>
              <a:tr h="4479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Сравнительный анализ программ ДПО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468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Основные показатели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Закон РФ «Об образовании» (1992)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Федеральный закон </a:t>
                      </a:r>
                    </a:p>
                    <a:p>
                      <a:pPr algn="ctr"/>
                      <a:r>
                        <a:rPr lang="ru-RU" sz="1600" dirty="0" smtClean="0"/>
                        <a:t>«Об образовании в Российской Федерации»</a:t>
                      </a:r>
                      <a:endParaRPr lang="ru-RU" sz="1600" dirty="0"/>
                    </a:p>
                  </a:txBody>
                  <a:tcPr/>
                </a:tc>
              </a:tr>
              <a:tr h="10850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</a:t>
                      </a:r>
                      <a:r>
                        <a:rPr lang="ru-RU" sz="1600" baseline="0" dirty="0" smtClean="0"/>
                        <a:t> программ ДПО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программы профессиональной переподготовки, повышения квалификации, стажировки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программы профессиональной переподготовки, повышения квалификации</a:t>
                      </a:r>
                      <a:endParaRPr lang="ru-RU" sz="1600" dirty="0"/>
                    </a:p>
                  </a:txBody>
                  <a:tcPr/>
                </a:tc>
              </a:tr>
              <a:tr h="11009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формы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отрывом</a:t>
                      </a:r>
                      <a:r>
                        <a:rPr lang="ru-RU" sz="1600" baseline="0" dirty="0" smtClean="0"/>
                        <a:t> от работы, частичным</a:t>
                      </a:r>
                    </a:p>
                    <a:p>
                      <a:r>
                        <a:rPr lang="ru-RU" sz="1600" dirty="0" smtClean="0"/>
                        <a:t>отрывом</a:t>
                      </a:r>
                      <a:r>
                        <a:rPr lang="ru-RU" sz="1600" baseline="0" dirty="0" smtClean="0"/>
                        <a:t> от работы, без отрыва от работы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обучение по ДПО единовременно (непрерывно) и поэтапно (дискретно); особая форма – стажировка</a:t>
                      </a:r>
                      <a:endParaRPr lang="ru-RU" sz="1600" dirty="0"/>
                    </a:p>
                  </a:txBody>
                  <a:tcPr/>
                </a:tc>
              </a:tr>
              <a:tr h="1284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ОУ,</a:t>
                      </a:r>
                      <a:r>
                        <a:rPr lang="ru-RU" sz="1600" baseline="0" dirty="0" smtClean="0"/>
                        <a:t> научные организации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организации ДПО, профессиональные образовательные организации, образовательные организации ВПО, научные и иные организации, осуществляющие обучение</a:t>
                      </a:r>
                      <a:endParaRPr lang="ru-RU" sz="1600" dirty="0"/>
                    </a:p>
                  </a:txBody>
                  <a:tcPr/>
                </a:tc>
              </a:tr>
              <a:tr h="59281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регламентируются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ФГТ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ФГТ предусмотрены для медицинского и фармацевтического образования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17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75685103"/>
              </p:ext>
            </p:extLst>
          </p:nvPr>
        </p:nvGraphicFramePr>
        <p:xfrm>
          <a:off x="214282" y="857232"/>
          <a:ext cx="8715437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2714644"/>
                <a:gridCol w="4286281"/>
              </a:tblGrid>
              <a:tr h="3782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Сравнительный анализ программ ДПО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Основные показатели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Закон РФ «Об образовании» (1992)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Федеральный закон «Об образовании в Российской Федерации»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 освоения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повышение квалификации – не менее 72 час., 72-100 час.;</a:t>
                      </a:r>
                    </a:p>
                    <a:p>
                      <a:r>
                        <a:rPr lang="ru-RU" sz="1600" dirty="0" smtClean="0"/>
                        <a:t>профессиональная переподготовка - 100-1000 час.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 освоения программ ДПО определяются образовательной программой и (или) договором на образование (обучение)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</a:t>
                      </a:r>
                      <a:r>
                        <a:rPr lang="ru-RU" sz="1600" baseline="0" dirty="0" smtClean="0"/>
                        <a:t> уровень 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НПО, СПО, ВПО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 освоению ДПП допускаются: 1) лица, имеющие СПО и (или) ВПО; 2) лица, получающие СПО и (или) ВПО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документ </a:t>
                      </a:r>
                      <a:r>
                        <a:rPr lang="ru-RU" sz="1600" baseline="0" dirty="0" smtClean="0"/>
                        <a:t> об образовании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если к программе установлены</a:t>
                      </a:r>
                      <a:r>
                        <a:rPr lang="ru-RU" sz="1600" baseline="0" dirty="0" smtClean="0"/>
                        <a:t> ФГТ – документ государственного образца; в остальных случаях –</a:t>
                      </a:r>
                    </a:p>
                    <a:p>
                      <a:r>
                        <a:rPr lang="ru-RU" sz="1600" baseline="0" dirty="0" smtClean="0"/>
                        <a:t>установленного образца </a:t>
                      </a:r>
                    </a:p>
                    <a:p>
                      <a:r>
                        <a:rPr lang="ru-RU" sz="1600" baseline="0" dirty="0" smtClean="0"/>
                        <a:t>Удостоверение, свидетельство, диплом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документы установленного образца.</a:t>
                      </a:r>
                    </a:p>
                    <a:p>
                      <a:r>
                        <a:rPr lang="ru-RU" sz="1600" dirty="0" smtClean="0"/>
                        <a:t>Удостоверение, диплом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52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71934" y="0"/>
            <a:ext cx="5072066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Концепция развития здравоохранения до 2020 г.</a:t>
            </a:r>
            <a:endParaRPr lang="ru-RU" sz="18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214414" y="1357298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1214422"/>
            <a:ext cx="5357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Программа повышения квалификации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2143116"/>
            <a:ext cx="3000396" cy="41242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u="sng" dirty="0" smtClean="0"/>
              <a:t>Программа профессионального развития  </a:t>
            </a:r>
            <a:r>
              <a:rPr lang="ru-RU" sz="1600" dirty="0" smtClean="0"/>
              <a:t>-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направлена на качественное изменение имеющейся квалификации </a:t>
            </a:r>
            <a:r>
              <a:rPr lang="ru-RU" sz="1600" u="sng" dirty="0" smtClean="0"/>
              <a:t>путем совершенствования профессиональных компетенций </a:t>
            </a:r>
            <a:r>
              <a:rPr lang="ru-RU" sz="1600" dirty="0" smtClean="0"/>
              <a:t>в соответствии с новыми социально-экономическими, технологическими  условиями и/или российскими и международными требованиями и стандартами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2143116"/>
            <a:ext cx="300039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u="sng" dirty="0" smtClean="0"/>
              <a:t>Квалификационная программа</a:t>
            </a:r>
            <a:r>
              <a:rPr lang="ru-RU" sz="1600" dirty="0" smtClean="0"/>
              <a:t> – </a:t>
            </a:r>
          </a:p>
          <a:p>
            <a:pPr algn="ctr"/>
            <a:endParaRPr lang="ru-RU" sz="1600" dirty="0" smtClean="0"/>
          </a:p>
          <a:p>
            <a:r>
              <a:rPr lang="ru-RU" sz="1600" dirty="0"/>
              <a:t>н</a:t>
            </a:r>
            <a:r>
              <a:rPr lang="ru-RU" sz="1600" dirty="0" smtClean="0"/>
              <a:t>аправлена на получение знаний и умений для выполнения </a:t>
            </a:r>
            <a:r>
              <a:rPr lang="ru-RU" sz="1600" u="sng" dirty="0" smtClean="0"/>
              <a:t>нового вида профессиональной деятельности </a:t>
            </a:r>
            <a:r>
              <a:rPr lang="ru-RU" sz="1600" dirty="0" smtClean="0"/>
              <a:t>или комплексного обновления профессиональных компетенций в рамках того же вида профессиональной деятельности</a:t>
            </a: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 bwMode="auto">
          <a:xfrm rot="10800000" flipV="1">
            <a:off x="3071802" y="1714488"/>
            <a:ext cx="928694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Прямая со стрелкой 9"/>
          <p:cNvCxnSpPr>
            <a:endCxn id="6" idx="0"/>
          </p:cNvCxnSpPr>
          <p:nvPr/>
        </p:nvCxnSpPr>
        <p:spPr bwMode="auto">
          <a:xfrm>
            <a:off x="5786446" y="1714488"/>
            <a:ext cx="785818" cy="42862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Пет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8026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7286676" cy="514353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Программа профессиональной переподготовки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направлена на получение новых и развитие имеющихся компетенций для 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приобретения новых квалификаций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 необходимых для выполнения </a:t>
            </a:r>
            <a:r>
              <a:rPr lang="ru-RU" sz="2800" u="sng" dirty="0" smtClean="0">
                <a:latin typeface="Times New Roman"/>
                <a:ea typeface="Times New Roman"/>
                <a:cs typeface="Times New Roman"/>
              </a:rPr>
              <a:t>нового направления профессиональной деятельности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 в том числе с учетом международных требований и стандартов.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4143404" cy="492922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Принципы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включения элементов в программы ДПО: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появление новой технологии;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существенное изменение известной технологии;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«умирание» известной технологии;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изменение стандарта;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появление актуальной нозологической формы;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изменение трудовой функции;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изменение условий труда;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расширение полномочий;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заказ работодателя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betarcompany.ru/files/coaguchek_for_web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346" y="357167"/>
            <a:ext cx="2885398" cy="4929222"/>
          </a:xfrm>
          <a:prstGeom prst="rect">
            <a:avLst/>
          </a:prstGeom>
          <a:noFill/>
        </p:spPr>
      </p:pic>
      <p:pic>
        <p:nvPicPr>
          <p:cNvPr id="5" name="Picture 2" descr="http://www.smtecomed.ru/image/products/489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2098" y="1"/>
            <a:ext cx="2724309" cy="3214686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RR5qXuc_UDzIKACSHxw0jJVpkpAPTT4jBek4l__Ojmv94wrp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8478" y="500042"/>
            <a:ext cx="4571014" cy="2592288"/>
          </a:xfrm>
          <a:prstGeom prst="rect">
            <a:avLst/>
          </a:prstGeom>
          <a:noFill/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72727" y="285728"/>
            <a:ext cx="4106908" cy="3071834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9785" y="1928803"/>
            <a:ext cx="3429023" cy="3727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1071546"/>
            <a:ext cx="62865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Преемственность программ ДПО и СПО.</a:t>
            </a:r>
          </a:p>
        </p:txBody>
      </p:sp>
      <p:pic>
        <p:nvPicPr>
          <p:cNvPr id="9" name="Picture 2" descr="http://t3.gstatic.com/images?q=tbn:ANd9GcSYYq7hb2gHiPNUVlDj3feNpDeQXWpWZIS-cruU5xbAc35KmeyN3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72859" y="1285861"/>
            <a:ext cx="3346220" cy="3214710"/>
          </a:xfrm>
          <a:prstGeom prst="rect">
            <a:avLst/>
          </a:prstGeom>
          <a:noFill/>
        </p:spPr>
      </p:pic>
      <p:pic>
        <p:nvPicPr>
          <p:cNvPr id="10" name="Picture 2" descr="http://im4-tub-ru.yandex.net/i?id=124339138-26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01420" y="3786190"/>
            <a:ext cx="3536181" cy="2357454"/>
          </a:xfrm>
          <a:prstGeom prst="rect">
            <a:avLst/>
          </a:prstGeom>
          <a:noFill/>
        </p:spPr>
      </p:pic>
      <p:pic>
        <p:nvPicPr>
          <p:cNvPr id="11" name="Picture 2" descr="http://limpha.mixplus.ru/uploads/posts/2012-01/1326793215_dsc00360_22d61.9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72726" y="3000372"/>
            <a:ext cx="3812647" cy="2857520"/>
          </a:xfrm>
          <a:prstGeom prst="rect">
            <a:avLst/>
          </a:prstGeom>
          <a:noFill/>
        </p:spPr>
      </p:pic>
      <p:pic>
        <p:nvPicPr>
          <p:cNvPr id="12" name="Picture 2" descr="http://img-fotki.yandex.ru/get/13/karsonik.0/0_57b9_47375c9f_X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01223" y="3900518"/>
            <a:ext cx="3467088" cy="260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7697E-6 L -0.40521 -0.04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1434E-6 L -0.48125 0.159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6725E-6 L -0.60695 0.2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8751E-6 L -0.53629 0.29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1 0.19033 L -0.46284 0.08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0.02729 L -0.67257 0.299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01758 L -0.55 0.10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0925 L -0.5974 0.14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624 L -0.40573 0.035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свидетель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7" y="1"/>
            <a:ext cx="48496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5214950"/>
            <a:ext cx="73581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Итог – сохранение и улучшение здоровья людей, социально – экономическое благополучие страны</a:t>
            </a:r>
            <a:endParaRPr lang="ru-RU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643042" y="1000108"/>
            <a:ext cx="678661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Непрерывное профессиональное развитие способствует:</a:t>
            </a:r>
            <a:endParaRPr kumimoji="1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1538" y="2000240"/>
          <a:ext cx="778674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357430"/>
            <a:ext cx="7772400" cy="1500187"/>
          </a:xfrm>
        </p:spPr>
        <p:txBody>
          <a:bodyPr/>
          <a:lstStyle/>
          <a:p>
            <a:pPr algn="ctr"/>
            <a:r>
              <a:rPr lang="ru-RU" sz="4400" dirty="0" smtClean="0"/>
              <a:t>Б</a:t>
            </a:r>
            <a:r>
              <a:rPr lang="ru-RU" sz="4400" dirty="0" smtClean="0"/>
              <a:t>лагодарю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000240"/>
            <a:ext cx="34290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Регистр медицинских работников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071810"/>
            <a:ext cx="342902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«Кадровый профиль» субъекта  РФ и расчет потребности в кадрах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42" y="4429132"/>
            <a:ext cx="34290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Планирование подготовки, переподготовка и перераспределение медицинских кадров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4429132"/>
            <a:ext cx="2428892" cy="1323439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Система непрерывного медицинского образования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 bwMode="auto">
          <a:xfrm rot="5400000">
            <a:off x="3175712" y="2889968"/>
            <a:ext cx="36368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5400000">
            <a:off x="3179753" y="4249743"/>
            <a:ext cx="3571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Прямая со стрелкой 11"/>
          <p:cNvCxnSpPr>
            <a:stCxn id="6" idx="3"/>
            <a:endCxn id="7" idx="1"/>
          </p:cNvCxnSpPr>
          <p:nvPr/>
        </p:nvCxnSpPr>
        <p:spPr bwMode="auto">
          <a:xfrm>
            <a:off x="5072066" y="5090852"/>
            <a:ext cx="71438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57356" y="1142984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Система согласованной кадровой политики и непрерывного медицинского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0"/>
            <a:ext cx="5072066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Концепция развития здравоохранения до 2020 г.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58578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баланс врач-медсестра 1</a:t>
            </a:r>
            <a:r>
              <a:rPr lang="ru-RU" sz="1800" dirty="0" smtClean="0">
                <a:sym typeface="Wingdings" pitchFamily="2" charset="2"/>
              </a:rPr>
              <a:t>:(3-5)4</a:t>
            </a:r>
          </a:p>
          <a:p>
            <a:r>
              <a:rPr lang="ru-RU" sz="1800" dirty="0" smtClean="0">
                <a:sym typeface="Wingdings" pitchFamily="2" charset="2"/>
              </a:rPr>
              <a:t>1:(7-8) для патронажной службы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00108"/>
            <a:ext cx="7215238" cy="550072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числе мероприятий по осуществлению единой кадровой политики:</a:t>
            </a:r>
          </a:p>
          <a:p>
            <a:pPr>
              <a:buNone/>
              <a:tabLst>
                <a:tab pos="442913" algn="l"/>
              </a:tabLst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приведение численности и структуры медицинских кадров в соответствие с объемами деятельности персонала и перспективными задачами; устранение дублирования функций, перераспределение функций между различными профессиональными группами (врачи и сестринский персонал, медицинские сестры и младшие медицинские сестры</a:t>
            </a:r>
            <a:r>
              <a:rPr lang="ru-RU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ru-RU" sz="2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  <a:tabLst>
                <a:tab pos="442913" algn="l"/>
              </a:tabLst>
            </a:pPr>
            <a:r>
              <a:rPr lang="ru-RU" sz="22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повышение профессионального уровня работников здравоохранения на основе  дальнейшего развития системы непрерывного образования медицинских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</a:t>
            </a:r>
            <a:r>
              <a:rPr lang="ru-RU" sz="22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фармацевтических </a:t>
            </a:r>
            <a:r>
              <a:rPr lang="ru-RU" sz="22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кадров</a:t>
            </a:r>
            <a:r>
              <a:rPr lang="ru-RU" sz="2200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0"/>
            <a:ext cx="5072066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Концепция развития здравоохранения до 2020 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071546"/>
            <a:ext cx="7358114" cy="5572164"/>
          </a:xfrm>
        </p:spPr>
        <p:txBody>
          <a:bodyPr/>
          <a:lstStyle/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Повышение качества подготовки медицинских и фармацевтических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кадров</a:t>
            </a:r>
          </a:p>
          <a:p>
            <a:pPr algn="ctr">
              <a:buNone/>
            </a:pP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Trebuchet MS" pitchFamily="34" charset="0"/>
              <a:buChar char="—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комплекса мероприятий для подготовки специалистов с высшим и средним медицинским и фармацевтическим образованием согласно государственным приоритетам;</a:t>
            </a:r>
          </a:p>
          <a:p>
            <a:pPr algn="just">
              <a:buFont typeface="Trebuchet MS" pitchFamily="34" charset="0"/>
              <a:buChar char="—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совершенствование целевой формы подготовки кадров;</a:t>
            </a:r>
          </a:p>
          <a:p>
            <a:pPr algn="just">
              <a:buFont typeface="Trebuchet MS" pitchFamily="34" charset="0"/>
              <a:buChar char="—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учебно–научно–клинических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комплексов, объединяющих образовательные учреждения (медицинский вуз, колледж), профильные научно – исследовательские институты и клинические базы;</a:t>
            </a:r>
          </a:p>
          <a:p>
            <a:pPr algn="just">
              <a:buClr>
                <a:schemeClr val="bg1">
                  <a:lumMod val="60000"/>
                  <a:lumOff val="40000"/>
                </a:schemeClr>
              </a:buClr>
              <a:buFont typeface="Trebuchet MS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развитие </a:t>
            </a:r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информатизации обучения в медицинских и фармацевтических образовательных учреждениях: формирование электронных библиотек и </a:t>
            </a:r>
            <a:r>
              <a:rPr lang="ru-RU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справочно–информационных </a:t>
            </a:r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баз данных, внедрение информационных технологий и систем менеджмента качества в образовательный процесс;</a:t>
            </a:r>
          </a:p>
          <a:p>
            <a:pPr algn="just">
              <a:buClr>
                <a:schemeClr val="bg1">
                  <a:lumMod val="60000"/>
                  <a:lumOff val="40000"/>
                </a:schemeClr>
              </a:buClr>
              <a:buFont typeface="Trebuchet MS" pitchFamily="34" charset="0"/>
              <a:buChar char="—"/>
            </a:pPr>
            <a:r>
              <a:rPr lang="ru-RU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совершенствование </a:t>
            </a:r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системы непрерывного медицинского образования и др</a:t>
            </a:r>
            <a:r>
              <a:rPr lang="ru-RU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endParaRPr lang="ru-RU" sz="16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0"/>
            <a:ext cx="5072066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Концепция развития здравоохранения до 2020 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14422"/>
            <a:ext cx="7143800" cy="5286412"/>
          </a:xfrm>
        </p:spPr>
        <p:txBody>
          <a:bodyPr/>
          <a:lstStyle/>
          <a:p>
            <a:pPr marL="0" indent="361950"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Аккредитация специалиста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по определенной медицинской специальности в соответствии с установленными порядками оказания медицинской помощи и со стандартами медицинской помощи либо фармацевтической деятельности. 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36195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Аккредитация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специалиста осуществляется по окончании им освоения основных образовательных программ среднего, высшего и послевузовского медицинского и фармацевтического образования, а также дополнительных профессиональных образовательных программ не реже одного раза в пять лет в порядке, установленном уполномоченным федеральным органом исполнительной власти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0"/>
            <a:ext cx="5072066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от 21 ноября 2011г. №323-фз «Об основах охраны здоровья граждан в Российской Федерации»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928670"/>
            <a:ext cx="2386010" cy="576250"/>
          </a:xfrm>
        </p:spPr>
        <p:txBody>
          <a:bodyPr/>
          <a:lstStyle/>
          <a:p>
            <a:r>
              <a:rPr lang="ru-RU" sz="2000" u="sng" dirty="0"/>
              <a:t>Часть 5, ст. 69</a:t>
            </a:r>
            <a:r>
              <a:rPr lang="ru-RU" sz="2000" u="sng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7072362" cy="4857784"/>
          </a:xfrm>
        </p:spPr>
        <p:txBody>
          <a:bodyPr/>
          <a:lstStyle/>
          <a:p>
            <a:pPr marL="0" indent="361950" algn="just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Лица, не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завершившие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освоение основных образовательных программ высшего медицинского или высшего фармацевтического образования, и лица с высшим медицинским или с высшим фармацевтическим  образованием могут быть допущены к осуществлению медицинской деятельности или фармацевтической деятельности на должностях среднего медицинского или среднего фармацевтического персонала в порядке установленном уполномоченным федеральным органом исполнительной власти (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вступил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силу с 1 января 2012 года).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0"/>
            <a:ext cx="5072066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ФЗ от 21 ноября 2011г. №323-фз «Об основах охраны здоровья граждан в Российской Федерации»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0"/>
            <a:ext cx="5143504" cy="307777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Государственная программа «Развитие здравоохранения РФ»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92867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rebuchet MS" pitchFamily="34" charset="0"/>
              </a:rPr>
              <a:t>Государственная программа «Развитие здравоохранения»</a:t>
            </a:r>
            <a:endParaRPr lang="ru-RU" sz="2000" dirty="0"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000100" y="1571612"/>
            <a:ext cx="3929090" cy="642942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Указы Президента Российской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Федерации от 7 мая 2012 года №596, 597, 598 и 606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00628" y="1571612"/>
            <a:ext cx="3929090" cy="642942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Концепция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долгосрочного социально-экономического развития РФ до 2020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000628" y="2285992"/>
            <a:ext cx="3929090" cy="857256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закон от 29 ноября 2010 г. №326-ФЗ «Об обязательном медицинском страховании </a:t>
            </a:r>
            <a:r>
              <a:rPr lang="ru-RU" sz="1500" dirty="0" smtClean="0"/>
              <a:t>в Российской Федерации»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000100" y="2285992"/>
            <a:ext cx="3929090" cy="857256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закон от 21 ноября 2011 г. №323-ФЗ «Об основах охраны здоровья граждан в Российской Федерации»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000100" y="3214686"/>
            <a:ext cx="7929618" cy="857256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закон от 30 ноября 2011 г. №354-ФЗ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«О размере и порядке расчета тарифа страхового взноса на обязательное медицинское страхование неработающего населения»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000100" y="4143380"/>
            <a:ext cx="7929618" cy="35719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Порядки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стандарты оказания медицинской помощи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0100" y="4572008"/>
            <a:ext cx="3929090" cy="857256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Стратегия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развития медицинской науки в Российской Федерации  на период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до 2025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000628" y="4572008"/>
            <a:ext cx="3929090" cy="857256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Стратегия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лекарственного обеспечения  населения Российской Федерации  на период  до 2025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000628" y="5500702"/>
            <a:ext cx="3929090" cy="107157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Комплекс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мер по обеспечению системы здравоохранения Российской Федерации медицинскими кадрами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000100" y="5500702"/>
            <a:ext cx="3929090" cy="107157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Комплекс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мер, направленных на совершенствование оказания медицинской помощи населению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12144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Системообразующие документы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928670"/>
            <a:ext cx="6629400" cy="433374"/>
          </a:xfrm>
        </p:spPr>
        <p:txBody>
          <a:bodyPr/>
          <a:lstStyle/>
          <a:p>
            <a:pPr algn="ctr"/>
            <a:r>
              <a:rPr lang="ru-RU" sz="2800" b="0" dirty="0" smtClean="0"/>
              <a:t>Задачи Государственной программы</a:t>
            </a:r>
            <a:endParaRPr lang="ru-RU" sz="2800" b="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1071602" y="1428736"/>
          <a:ext cx="950125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7072330" y="1428736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статья 12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72330" y="2000240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статья 34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072330" y="2571744"/>
            <a:ext cx="1857388" cy="500066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Стратегия инновационного развития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(распоряжение №2227-Р)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072330" y="3214686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статья 7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072330" y="3786190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статья 40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072330" y="4429132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статья 36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072330" y="4929198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Указ Президента РФ №598 п.2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072330" y="5572140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 глава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12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072330" y="6143644"/>
            <a:ext cx="1857388" cy="428628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Федеральный закон №323-ФЗ,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статья2, ч.2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«Обзор проекта»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«Обзор проекта»</Template>
  <TotalTime>501</TotalTime>
  <Words>1784</Words>
  <Application>Microsoft Office PowerPoint</Application>
  <PresentationFormat>Экран (4:3)</PresentationFormat>
  <Paragraphs>224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«Обзор проекта»</vt:lpstr>
      <vt:lpstr>Проблемы обновления  системы дополнительного профессионального образования средних медицинских работников в условиях реформирования здравоохранения</vt:lpstr>
      <vt:lpstr>Слайд 2</vt:lpstr>
      <vt:lpstr>Слайд 3</vt:lpstr>
      <vt:lpstr>Слайд 4</vt:lpstr>
      <vt:lpstr>Слайд 5</vt:lpstr>
      <vt:lpstr>Слайд 6</vt:lpstr>
      <vt:lpstr>Часть 5, ст. 69.</vt:lpstr>
      <vt:lpstr>Слайд 8</vt:lpstr>
      <vt:lpstr>Задачи Государственной программы</vt:lpstr>
      <vt:lpstr>Приоритеты государственной политики в области кадрового обеспечения здравоохранения</vt:lpstr>
      <vt:lpstr>Слайд 11</vt:lpstr>
      <vt:lpstr>Реализация государственной политики в области обеспечения здравоохранения квалифицированным персоналом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обновления  системы дополнительного профессионального образования средних медицинских работников в условиях реформирования здравоохранения</dc:title>
  <dc:creator>Пользователь</dc:creator>
  <cp:lastModifiedBy>Пользователь</cp:lastModifiedBy>
  <cp:revision>78</cp:revision>
  <dcterms:created xsi:type="dcterms:W3CDTF">2013-02-26T07:49:45Z</dcterms:created>
  <dcterms:modified xsi:type="dcterms:W3CDTF">2013-03-18T11:42:47Z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TC010184561049</vt:lpwstr>
  </property>
</Properties>
</file>