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1" r:id="rId33"/>
    <p:sldId id="289" r:id="rId34"/>
    <p:sldId id="290" r:id="rId35"/>
    <p:sldId id="294" r:id="rId36"/>
    <p:sldId id="293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7619"/>
    <a:srgbClr val="FF6600"/>
    <a:srgbClr val="F98A0F"/>
    <a:srgbClr val="F68836"/>
    <a:srgbClr val="F37C47"/>
    <a:srgbClr val="FF9B57"/>
    <a:srgbClr val="EC943C"/>
    <a:srgbClr val="FF8F43"/>
    <a:srgbClr val="E880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>
      <p:cViewPr varScale="1">
        <p:scale>
          <a:sx n="71" d="100"/>
          <a:sy n="71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Лист1!$A$2:$A$7</c:f>
              <c:strCache>
                <c:ptCount val="6"/>
                <c:pt idx="0">
                  <c:v>до 25 лет </c:v>
                </c:pt>
                <c:pt idx="1">
                  <c:v>26-35 лет</c:v>
                </c:pt>
                <c:pt idx="2">
                  <c:v>36-45 лет</c:v>
                </c:pt>
                <c:pt idx="3">
                  <c:v>46-55 лет</c:v>
                </c:pt>
                <c:pt idx="4">
                  <c:v>56-65 лет</c:v>
                </c:pt>
                <c:pt idx="5">
                  <c:v>66 лет более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3.0000000000000054E-2</c:v>
                </c:pt>
                <c:pt idx="1">
                  <c:v>0.15000000000000022</c:v>
                </c:pt>
                <c:pt idx="2">
                  <c:v>0.22000000000000025</c:v>
                </c:pt>
                <c:pt idx="3">
                  <c:v>0.36000000000000032</c:v>
                </c:pt>
                <c:pt idx="4">
                  <c:v>0.21000000000000021</c:v>
                </c:pt>
                <c:pt idx="5">
                  <c:v>3.0000000000000054E-2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spPr>
        <a:noFill/>
      </c:spPr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F136B-2736-4859-9F27-2E15A1FAA46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56B52DCE-7B8D-46CF-AAFF-B422401ED74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Повышение информированности слушателей по формированию навыков ЗОЖ</a:t>
          </a:r>
          <a:endParaRPr lang="ru-RU" dirty="0">
            <a:solidFill>
              <a:schemeClr val="bg1"/>
            </a:solidFill>
          </a:endParaRPr>
        </a:p>
      </dgm:t>
    </dgm:pt>
    <dgm:pt modelId="{17AC5EFE-381E-4927-8245-1AAFC0B0244E}" type="parTrans" cxnId="{8FC6BDBB-BB0C-424E-B8FF-35651EB17CB2}">
      <dgm:prSet/>
      <dgm:spPr/>
      <dgm:t>
        <a:bodyPr/>
        <a:lstStyle/>
        <a:p>
          <a:endParaRPr lang="ru-RU"/>
        </a:p>
      </dgm:t>
    </dgm:pt>
    <dgm:pt modelId="{B187407A-9043-4DBA-95BF-D48D417CE353}" type="sibTrans" cxnId="{8FC6BDBB-BB0C-424E-B8FF-35651EB17CB2}">
      <dgm:prSet/>
      <dgm:spPr/>
      <dgm:t>
        <a:bodyPr/>
        <a:lstStyle/>
        <a:p>
          <a:endParaRPr lang="ru-RU"/>
        </a:p>
      </dgm:t>
    </dgm:pt>
    <dgm:pt modelId="{7C1EF4AD-D01E-4CC2-99A4-616203912EB9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</a:rPr>
            <a:t>Улучшение материально – технической базы центра по реализации направлений ЗОЖ</a:t>
          </a:r>
          <a:endParaRPr lang="ru-RU" sz="1800" dirty="0">
            <a:solidFill>
              <a:schemeClr val="bg1"/>
            </a:solidFill>
          </a:endParaRPr>
        </a:p>
      </dgm:t>
    </dgm:pt>
    <dgm:pt modelId="{103D07D3-F9FA-44E7-9F01-FC18D2A31CA8}" type="parTrans" cxnId="{EC8D1800-CCC0-4964-9A76-E38381F583BA}">
      <dgm:prSet/>
      <dgm:spPr/>
      <dgm:t>
        <a:bodyPr/>
        <a:lstStyle/>
        <a:p>
          <a:endParaRPr lang="ru-RU"/>
        </a:p>
      </dgm:t>
    </dgm:pt>
    <dgm:pt modelId="{8BB1219B-8D50-4F8F-A8FC-7A5BD056F349}" type="sibTrans" cxnId="{EC8D1800-CCC0-4964-9A76-E38381F583BA}">
      <dgm:prSet/>
      <dgm:spPr/>
      <dgm:t>
        <a:bodyPr/>
        <a:lstStyle/>
        <a:p>
          <a:endParaRPr lang="ru-RU"/>
        </a:p>
      </dgm:t>
    </dgm:pt>
    <dgm:pt modelId="{56410DF0-C87E-4B57-8A04-23967D4207F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Повышение квалификации преподавателей по разделу ЗОЖ</a:t>
          </a:r>
          <a:endParaRPr lang="ru-RU" sz="2000" dirty="0">
            <a:solidFill>
              <a:schemeClr val="bg1"/>
            </a:solidFill>
          </a:endParaRPr>
        </a:p>
      </dgm:t>
    </dgm:pt>
    <dgm:pt modelId="{C61C2F62-33E2-4EC6-A00B-14B391969128}" type="sibTrans" cxnId="{D7E70D13-C9BB-436F-B038-DD16511B10B5}">
      <dgm:prSet/>
      <dgm:spPr/>
      <dgm:t>
        <a:bodyPr/>
        <a:lstStyle/>
        <a:p>
          <a:endParaRPr lang="ru-RU"/>
        </a:p>
      </dgm:t>
    </dgm:pt>
    <dgm:pt modelId="{40B11A8D-4A0F-496C-B3A7-D1715EB0EE8B}" type="parTrans" cxnId="{D7E70D13-C9BB-436F-B038-DD16511B10B5}">
      <dgm:prSet/>
      <dgm:spPr/>
      <dgm:t>
        <a:bodyPr/>
        <a:lstStyle/>
        <a:p>
          <a:endParaRPr lang="ru-RU"/>
        </a:p>
      </dgm:t>
    </dgm:pt>
    <dgm:pt modelId="{82FC7FDE-AB80-400A-BF7F-83A69A5FA67B}" type="pres">
      <dgm:prSet presAssocID="{293F136B-2736-4859-9F27-2E15A1FAA46B}" presName="compositeShape" presStyleCnt="0">
        <dgm:presLayoutVars>
          <dgm:chMax val="7"/>
          <dgm:dir/>
          <dgm:resizeHandles val="exact"/>
        </dgm:presLayoutVars>
      </dgm:prSet>
      <dgm:spPr/>
    </dgm:pt>
    <dgm:pt modelId="{2A666550-FA76-4B07-9638-69DA238D2B2E}" type="pres">
      <dgm:prSet presAssocID="{56B52DCE-7B8D-46CF-AAFF-B422401ED748}" presName="circ1" presStyleLbl="vennNode1" presStyleIdx="0" presStyleCnt="3" custScaleX="141795" custScaleY="106879" custLinFactNeighborX="-4630" custLinFactNeighborY="-6771"/>
      <dgm:spPr/>
      <dgm:t>
        <a:bodyPr/>
        <a:lstStyle/>
        <a:p>
          <a:endParaRPr lang="ru-RU"/>
        </a:p>
      </dgm:t>
    </dgm:pt>
    <dgm:pt modelId="{391FEE59-B508-4611-AACF-8E110E03914E}" type="pres">
      <dgm:prSet presAssocID="{56B52DCE-7B8D-46CF-AAFF-B422401ED7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2D245-3EC0-4799-AA5B-765A5E2250C3}" type="pres">
      <dgm:prSet presAssocID="{56410DF0-C87E-4B57-8A04-23967D4207F6}" presName="circ2" presStyleLbl="vennNode1" presStyleIdx="1" presStyleCnt="3" custScaleX="142548" custLinFactNeighborX="22355" custLinFactNeighborY="-2183"/>
      <dgm:spPr/>
      <dgm:t>
        <a:bodyPr/>
        <a:lstStyle/>
        <a:p>
          <a:endParaRPr lang="ru-RU"/>
        </a:p>
      </dgm:t>
    </dgm:pt>
    <dgm:pt modelId="{67981725-7B63-45C7-87F3-703FE591991A}" type="pres">
      <dgm:prSet presAssocID="{56410DF0-C87E-4B57-8A04-23967D4207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67C96-973D-47B3-B26F-14E10D24072C}" type="pres">
      <dgm:prSet presAssocID="{7C1EF4AD-D01E-4CC2-99A4-616203912EB9}" presName="circ3" presStyleLbl="vennNode1" presStyleIdx="2" presStyleCnt="3" custScaleX="141650" custLinFactNeighborX="-33922" custLinFactNeighborY="-4795"/>
      <dgm:spPr/>
      <dgm:t>
        <a:bodyPr/>
        <a:lstStyle/>
        <a:p>
          <a:endParaRPr lang="ru-RU"/>
        </a:p>
      </dgm:t>
    </dgm:pt>
    <dgm:pt modelId="{4D150BFA-7A84-459B-AF7D-2BE5176C412B}" type="pres">
      <dgm:prSet presAssocID="{7C1EF4AD-D01E-4CC2-99A4-616203912E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262928-8842-4F6C-B59B-AF0F04EC9AC6}" type="presOf" srcId="{7C1EF4AD-D01E-4CC2-99A4-616203912EB9}" destId="{1FB67C96-973D-47B3-B26F-14E10D24072C}" srcOrd="0" destOrd="0" presId="urn:microsoft.com/office/officeart/2005/8/layout/venn1"/>
    <dgm:cxn modelId="{8FC6BDBB-BB0C-424E-B8FF-35651EB17CB2}" srcId="{293F136B-2736-4859-9F27-2E15A1FAA46B}" destId="{56B52DCE-7B8D-46CF-AAFF-B422401ED748}" srcOrd="0" destOrd="0" parTransId="{17AC5EFE-381E-4927-8245-1AAFC0B0244E}" sibTransId="{B187407A-9043-4DBA-95BF-D48D417CE353}"/>
    <dgm:cxn modelId="{D7E70D13-C9BB-436F-B038-DD16511B10B5}" srcId="{293F136B-2736-4859-9F27-2E15A1FAA46B}" destId="{56410DF0-C87E-4B57-8A04-23967D4207F6}" srcOrd="1" destOrd="0" parTransId="{40B11A8D-4A0F-496C-B3A7-D1715EB0EE8B}" sibTransId="{C61C2F62-33E2-4EC6-A00B-14B391969128}"/>
    <dgm:cxn modelId="{EC8D1800-CCC0-4964-9A76-E38381F583BA}" srcId="{293F136B-2736-4859-9F27-2E15A1FAA46B}" destId="{7C1EF4AD-D01E-4CC2-99A4-616203912EB9}" srcOrd="2" destOrd="0" parTransId="{103D07D3-F9FA-44E7-9F01-FC18D2A31CA8}" sibTransId="{8BB1219B-8D50-4F8F-A8FC-7A5BD056F349}"/>
    <dgm:cxn modelId="{23B9CA25-8403-4B91-BABD-400289B3D4C7}" type="presOf" srcId="{56B52DCE-7B8D-46CF-AAFF-B422401ED748}" destId="{391FEE59-B508-4611-AACF-8E110E03914E}" srcOrd="1" destOrd="0" presId="urn:microsoft.com/office/officeart/2005/8/layout/venn1"/>
    <dgm:cxn modelId="{C7A4819F-325F-4AD6-BA48-95E012ED70F5}" type="presOf" srcId="{56410DF0-C87E-4B57-8A04-23967D4207F6}" destId="{E482D245-3EC0-4799-AA5B-765A5E2250C3}" srcOrd="0" destOrd="0" presId="urn:microsoft.com/office/officeart/2005/8/layout/venn1"/>
    <dgm:cxn modelId="{135D15D2-7E76-43A0-B11B-6120B8BA9084}" type="presOf" srcId="{56B52DCE-7B8D-46CF-AAFF-B422401ED748}" destId="{2A666550-FA76-4B07-9638-69DA238D2B2E}" srcOrd="0" destOrd="0" presId="urn:microsoft.com/office/officeart/2005/8/layout/venn1"/>
    <dgm:cxn modelId="{CA3575AE-4E9B-46A6-A6E9-FB83FB42C755}" type="presOf" srcId="{7C1EF4AD-D01E-4CC2-99A4-616203912EB9}" destId="{4D150BFA-7A84-459B-AF7D-2BE5176C412B}" srcOrd="1" destOrd="0" presId="urn:microsoft.com/office/officeart/2005/8/layout/venn1"/>
    <dgm:cxn modelId="{2B88C187-9DD3-487B-A8DC-47ACCB39AB46}" type="presOf" srcId="{56410DF0-C87E-4B57-8A04-23967D4207F6}" destId="{67981725-7B63-45C7-87F3-703FE591991A}" srcOrd="1" destOrd="0" presId="urn:microsoft.com/office/officeart/2005/8/layout/venn1"/>
    <dgm:cxn modelId="{B84A0505-F1DA-405B-B313-1FD1D303E316}" type="presOf" srcId="{293F136B-2736-4859-9F27-2E15A1FAA46B}" destId="{82FC7FDE-AB80-400A-BF7F-83A69A5FA67B}" srcOrd="0" destOrd="0" presId="urn:microsoft.com/office/officeart/2005/8/layout/venn1"/>
    <dgm:cxn modelId="{ADAF14C8-F6B1-4D05-8AE9-7C5CF8AC6AE3}" type="presParOf" srcId="{82FC7FDE-AB80-400A-BF7F-83A69A5FA67B}" destId="{2A666550-FA76-4B07-9638-69DA238D2B2E}" srcOrd="0" destOrd="0" presId="urn:microsoft.com/office/officeart/2005/8/layout/venn1"/>
    <dgm:cxn modelId="{B53968F2-F7A2-43A6-89AD-A6045018C4BF}" type="presParOf" srcId="{82FC7FDE-AB80-400A-BF7F-83A69A5FA67B}" destId="{391FEE59-B508-4611-AACF-8E110E03914E}" srcOrd="1" destOrd="0" presId="urn:microsoft.com/office/officeart/2005/8/layout/venn1"/>
    <dgm:cxn modelId="{660E4331-CC46-46B6-9248-A16E14D0D864}" type="presParOf" srcId="{82FC7FDE-AB80-400A-BF7F-83A69A5FA67B}" destId="{E482D245-3EC0-4799-AA5B-765A5E2250C3}" srcOrd="2" destOrd="0" presId="urn:microsoft.com/office/officeart/2005/8/layout/venn1"/>
    <dgm:cxn modelId="{A7250246-5A2F-46AE-8E69-C490343344C3}" type="presParOf" srcId="{82FC7FDE-AB80-400A-BF7F-83A69A5FA67B}" destId="{67981725-7B63-45C7-87F3-703FE591991A}" srcOrd="3" destOrd="0" presId="urn:microsoft.com/office/officeart/2005/8/layout/venn1"/>
    <dgm:cxn modelId="{0FAF30FC-8054-48D6-B8E8-076B337709E8}" type="presParOf" srcId="{82FC7FDE-AB80-400A-BF7F-83A69A5FA67B}" destId="{1FB67C96-973D-47B3-B26F-14E10D24072C}" srcOrd="4" destOrd="0" presId="urn:microsoft.com/office/officeart/2005/8/layout/venn1"/>
    <dgm:cxn modelId="{D913AACB-B370-4F57-AE04-58648F4D8BCE}" type="presParOf" srcId="{82FC7FDE-AB80-400A-BF7F-83A69A5FA67B}" destId="{4D150BFA-7A84-459B-AF7D-2BE5176C412B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73D86-7734-49FA-B66D-37CDA9D9B69B}" type="doc">
      <dgm:prSet loTypeId="urn:microsoft.com/office/officeart/2005/8/layout/venn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3AD1B7-0301-4214-9B11-58FED2392918}">
      <dgm:prSet phldrT="[Текст]" custT="1"/>
      <dgm:spPr/>
      <dgm:t>
        <a:bodyPr/>
        <a:lstStyle/>
        <a:p>
          <a:r>
            <a:rPr lang="ru-RU" sz="2000" b="1" dirty="0" smtClean="0"/>
            <a:t>87%</a:t>
          </a:r>
          <a:endParaRPr lang="ru-RU" sz="2000" b="1" dirty="0"/>
        </a:p>
      </dgm:t>
    </dgm:pt>
    <dgm:pt modelId="{7EDF2C59-E9C7-47A3-AAFA-9A756E8706EE}" type="parTrans" cxnId="{1787F4DE-5386-4D02-B8C4-6C32F4E7BFD8}">
      <dgm:prSet/>
      <dgm:spPr/>
      <dgm:t>
        <a:bodyPr/>
        <a:lstStyle/>
        <a:p>
          <a:endParaRPr lang="ru-RU"/>
        </a:p>
      </dgm:t>
    </dgm:pt>
    <dgm:pt modelId="{5BF1DFE8-10A3-49B5-8263-6DEE16BA67C6}" type="sibTrans" cxnId="{1787F4DE-5386-4D02-B8C4-6C32F4E7BFD8}">
      <dgm:prSet/>
      <dgm:spPr/>
      <dgm:t>
        <a:bodyPr/>
        <a:lstStyle/>
        <a:p>
          <a:endParaRPr lang="ru-RU"/>
        </a:p>
      </dgm:t>
    </dgm:pt>
    <dgm:pt modelId="{F9839FC5-022E-45EB-88F5-8B2FCD60B284}">
      <dgm:prSet phldrT="[Текст]" custT="1"/>
      <dgm:spPr/>
      <dgm:t>
        <a:bodyPr/>
        <a:lstStyle/>
        <a:p>
          <a:r>
            <a:rPr lang="ru-RU" sz="2000" b="1" dirty="0" smtClean="0"/>
            <a:t>50%</a:t>
          </a:r>
          <a:endParaRPr lang="ru-RU" sz="2000" b="1" dirty="0"/>
        </a:p>
      </dgm:t>
    </dgm:pt>
    <dgm:pt modelId="{C3098671-54DD-40D3-91BF-65211259596F}" type="parTrans" cxnId="{9C325BCB-1416-46B2-A5CC-FA0D025F369E}">
      <dgm:prSet/>
      <dgm:spPr/>
      <dgm:t>
        <a:bodyPr/>
        <a:lstStyle/>
        <a:p>
          <a:endParaRPr lang="ru-RU"/>
        </a:p>
      </dgm:t>
    </dgm:pt>
    <dgm:pt modelId="{BFB03D4F-3DBE-4EEA-8365-5869CB489C71}" type="sibTrans" cxnId="{9C325BCB-1416-46B2-A5CC-FA0D025F369E}">
      <dgm:prSet/>
      <dgm:spPr/>
      <dgm:t>
        <a:bodyPr/>
        <a:lstStyle/>
        <a:p>
          <a:endParaRPr lang="ru-RU"/>
        </a:p>
      </dgm:t>
    </dgm:pt>
    <dgm:pt modelId="{A5286AB8-CAC3-43B3-8860-154619C53D36}">
      <dgm:prSet phldrT="[Текст]" custT="1"/>
      <dgm:spPr/>
      <dgm:t>
        <a:bodyPr/>
        <a:lstStyle/>
        <a:p>
          <a:r>
            <a:rPr lang="ru-RU" sz="2000" b="1" dirty="0" smtClean="0"/>
            <a:t>44%</a:t>
          </a:r>
          <a:endParaRPr lang="ru-RU" sz="2000" b="1" dirty="0"/>
        </a:p>
      </dgm:t>
    </dgm:pt>
    <dgm:pt modelId="{780F52AE-F431-4573-A4BA-C22CB357AAF2}" type="parTrans" cxnId="{E49838B0-1DE0-4BF2-9913-7A1485A0005D}">
      <dgm:prSet/>
      <dgm:spPr/>
      <dgm:t>
        <a:bodyPr/>
        <a:lstStyle/>
        <a:p>
          <a:endParaRPr lang="ru-RU"/>
        </a:p>
      </dgm:t>
    </dgm:pt>
    <dgm:pt modelId="{2DA6CFEE-972B-44C6-9CE0-A824A58CEAE3}" type="sibTrans" cxnId="{E49838B0-1DE0-4BF2-9913-7A1485A0005D}">
      <dgm:prSet/>
      <dgm:spPr/>
      <dgm:t>
        <a:bodyPr/>
        <a:lstStyle/>
        <a:p>
          <a:endParaRPr lang="ru-RU"/>
        </a:p>
      </dgm:t>
    </dgm:pt>
    <dgm:pt modelId="{8D9D51C6-48CE-461F-A80A-ED2F3F62B369}">
      <dgm:prSet phldrT="[Текст]" custT="1"/>
      <dgm:spPr/>
      <dgm:t>
        <a:bodyPr/>
        <a:lstStyle/>
        <a:p>
          <a:r>
            <a:rPr lang="ru-RU" sz="2000" b="1" dirty="0" smtClean="0"/>
            <a:t>24%</a:t>
          </a:r>
          <a:endParaRPr lang="ru-RU" sz="2000" b="1" dirty="0"/>
        </a:p>
      </dgm:t>
    </dgm:pt>
    <dgm:pt modelId="{9CA3F2B7-23E3-4394-A4AC-7BAD916F5571}" type="parTrans" cxnId="{EACA74D6-2B7B-493D-A988-605DFA2F4C5B}">
      <dgm:prSet/>
      <dgm:spPr/>
      <dgm:t>
        <a:bodyPr/>
        <a:lstStyle/>
        <a:p>
          <a:endParaRPr lang="ru-RU"/>
        </a:p>
      </dgm:t>
    </dgm:pt>
    <dgm:pt modelId="{B6F3A0EF-5CC8-46C1-8566-57D6A280B6BF}" type="sibTrans" cxnId="{EACA74D6-2B7B-493D-A988-605DFA2F4C5B}">
      <dgm:prSet/>
      <dgm:spPr/>
      <dgm:t>
        <a:bodyPr/>
        <a:lstStyle/>
        <a:p>
          <a:endParaRPr lang="ru-RU"/>
        </a:p>
      </dgm:t>
    </dgm:pt>
    <dgm:pt modelId="{6548C7E2-778C-43F0-9A26-E0439FC63FCD}">
      <dgm:prSet phldrT="[Текст]" custT="1"/>
      <dgm:spPr/>
      <dgm:t>
        <a:bodyPr/>
        <a:lstStyle/>
        <a:p>
          <a:r>
            <a:rPr lang="ru-RU" sz="2000" b="1" dirty="0" smtClean="0"/>
            <a:t>22%</a:t>
          </a:r>
          <a:endParaRPr lang="ru-RU" sz="2000" b="1" dirty="0"/>
        </a:p>
      </dgm:t>
    </dgm:pt>
    <dgm:pt modelId="{358238A9-5C39-4725-9226-1CE298F0603D}" type="parTrans" cxnId="{60713942-796C-490C-8188-65BC7748E159}">
      <dgm:prSet/>
      <dgm:spPr/>
      <dgm:t>
        <a:bodyPr/>
        <a:lstStyle/>
        <a:p>
          <a:endParaRPr lang="ru-RU"/>
        </a:p>
      </dgm:t>
    </dgm:pt>
    <dgm:pt modelId="{E24AC1A8-58E3-4D18-8103-7A76538462F4}" type="sibTrans" cxnId="{60713942-796C-490C-8188-65BC7748E159}">
      <dgm:prSet/>
      <dgm:spPr/>
      <dgm:t>
        <a:bodyPr/>
        <a:lstStyle/>
        <a:p>
          <a:endParaRPr lang="ru-RU"/>
        </a:p>
      </dgm:t>
    </dgm:pt>
    <dgm:pt modelId="{DBCF509B-7863-45A8-B2CE-B1B187C8A059}">
      <dgm:prSet phldrT="[Текст]" custT="1"/>
      <dgm:spPr/>
      <dgm:t>
        <a:bodyPr/>
        <a:lstStyle/>
        <a:p>
          <a:r>
            <a:rPr lang="ru-RU" sz="2000" b="1" dirty="0" smtClean="0"/>
            <a:t>20%</a:t>
          </a:r>
          <a:endParaRPr lang="ru-RU" sz="2000" b="1" dirty="0"/>
        </a:p>
      </dgm:t>
    </dgm:pt>
    <dgm:pt modelId="{AFAA9603-4A56-4BC0-A6C5-24021DDBF68F}" type="parTrans" cxnId="{26287CB6-953E-456B-BEDE-CF8EDB279558}">
      <dgm:prSet/>
      <dgm:spPr/>
      <dgm:t>
        <a:bodyPr/>
        <a:lstStyle/>
        <a:p>
          <a:endParaRPr lang="ru-RU"/>
        </a:p>
      </dgm:t>
    </dgm:pt>
    <dgm:pt modelId="{008FBE13-EC1B-44AC-BF30-CDEA7C2EDC99}" type="sibTrans" cxnId="{26287CB6-953E-456B-BEDE-CF8EDB279558}">
      <dgm:prSet/>
      <dgm:spPr/>
      <dgm:t>
        <a:bodyPr/>
        <a:lstStyle/>
        <a:p>
          <a:endParaRPr lang="ru-RU"/>
        </a:p>
      </dgm:t>
    </dgm:pt>
    <dgm:pt modelId="{F8D770C0-F439-4BF3-8FD0-F5C917A35A47}">
      <dgm:prSet phldrT="[Текст]" custT="1"/>
      <dgm:spPr/>
      <dgm:t>
        <a:bodyPr/>
        <a:lstStyle/>
        <a:p>
          <a:r>
            <a:rPr lang="ru-RU" sz="1200" b="1" dirty="0" smtClean="0"/>
            <a:t>15%</a:t>
          </a:r>
          <a:endParaRPr lang="ru-RU" sz="1200" b="1" dirty="0"/>
        </a:p>
      </dgm:t>
    </dgm:pt>
    <dgm:pt modelId="{33265A67-770E-453E-B814-8DA86ABD9ECE}" type="parTrans" cxnId="{11A123DA-3EC9-4BA5-BA26-A0D94D5F7BFB}">
      <dgm:prSet/>
      <dgm:spPr/>
      <dgm:t>
        <a:bodyPr/>
        <a:lstStyle/>
        <a:p>
          <a:endParaRPr lang="ru-RU"/>
        </a:p>
      </dgm:t>
    </dgm:pt>
    <dgm:pt modelId="{336C1D27-4B63-4286-8502-CFB685C97138}" type="sibTrans" cxnId="{11A123DA-3EC9-4BA5-BA26-A0D94D5F7BFB}">
      <dgm:prSet/>
      <dgm:spPr/>
      <dgm:t>
        <a:bodyPr/>
        <a:lstStyle/>
        <a:p>
          <a:endParaRPr lang="ru-RU"/>
        </a:p>
      </dgm:t>
    </dgm:pt>
    <dgm:pt modelId="{4D53EFCD-D5EB-4544-81A1-395BCBEA1882}" type="pres">
      <dgm:prSet presAssocID="{85C73D86-7734-49FA-B66D-37CDA9D9B6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CE13D5-2957-4B8C-8A2A-5C6A740B0479}" type="pres">
      <dgm:prSet presAssocID="{85C73D86-7734-49FA-B66D-37CDA9D9B69B}" presName="comp1" presStyleCnt="0"/>
      <dgm:spPr/>
      <dgm:t>
        <a:bodyPr/>
        <a:lstStyle/>
        <a:p>
          <a:endParaRPr lang="ru-RU"/>
        </a:p>
      </dgm:t>
    </dgm:pt>
    <dgm:pt modelId="{84A2B348-097E-4816-9ABD-97E278AE84CE}" type="pres">
      <dgm:prSet presAssocID="{85C73D86-7734-49FA-B66D-37CDA9D9B69B}" presName="circle1" presStyleLbl="node1" presStyleIdx="0" presStyleCnt="7"/>
      <dgm:spPr/>
      <dgm:t>
        <a:bodyPr/>
        <a:lstStyle/>
        <a:p>
          <a:endParaRPr lang="ru-RU"/>
        </a:p>
      </dgm:t>
    </dgm:pt>
    <dgm:pt modelId="{402D8D72-1D9D-4E68-91F2-4E5F28586382}" type="pres">
      <dgm:prSet presAssocID="{85C73D86-7734-49FA-B66D-37CDA9D9B69B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B068A-8357-4C0E-B1B4-E8625AEFB520}" type="pres">
      <dgm:prSet presAssocID="{85C73D86-7734-49FA-B66D-37CDA9D9B69B}" presName="comp2" presStyleCnt="0"/>
      <dgm:spPr/>
      <dgm:t>
        <a:bodyPr/>
        <a:lstStyle/>
        <a:p>
          <a:endParaRPr lang="ru-RU"/>
        </a:p>
      </dgm:t>
    </dgm:pt>
    <dgm:pt modelId="{BE022166-48D8-4F7F-B479-8894032ECECA}" type="pres">
      <dgm:prSet presAssocID="{85C73D86-7734-49FA-B66D-37CDA9D9B69B}" presName="circle2" presStyleLbl="node1" presStyleIdx="1" presStyleCnt="7"/>
      <dgm:spPr/>
      <dgm:t>
        <a:bodyPr/>
        <a:lstStyle/>
        <a:p>
          <a:endParaRPr lang="ru-RU"/>
        </a:p>
      </dgm:t>
    </dgm:pt>
    <dgm:pt modelId="{AEEF7560-39A4-4A1A-92BC-5ABE83E3216B}" type="pres">
      <dgm:prSet presAssocID="{85C73D86-7734-49FA-B66D-37CDA9D9B69B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B4217-A8FB-44D1-B920-338A7E5F8A2B}" type="pres">
      <dgm:prSet presAssocID="{85C73D86-7734-49FA-B66D-37CDA9D9B69B}" presName="comp3" presStyleCnt="0"/>
      <dgm:spPr/>
      <dgm:t>
        <a:bodyPr/>
        <a:lstStyle/>
        <a:p>
          <a:endParaRPr lang="ru-RU"/>
        </a:p>
      </dgm:t>
    </dgm:pt>
    <dgm:pt modelId="{07167466-2707-4C74-962C-577B998EFC4C}" type="pres">
      <dgm:prSet presAssocID="{85C73D86-7734-49FA-B66D-37CDA9D9B69B}" presName="circle3" presStyleLbl="node1" presStyleIdx="2" presStyleCnt="7"/>
      <dgm:spPr/>
      <dgm:t>
        <a:bodyPr/>
        <a:lstStyle/>
        <a:p>
          <a:endParaRPr lang="ru-RU"/>
        </a:p>
      </dgm:t>
    </dgm:pt>
    <dgm:pt modelId="{BCCDD33D-D600-4AC3-B424-00CE4039EE10}" type="pres">
      <dgm:prSet presAssocID="{85C73D86-7734-49FA-B66D-37CDA9D9B69B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945B8-4C3D-42CA-A8B4-E592B153AFD2}" type="pres">
      <dgm:prSet presAssocID="{85C73D86-7734-49FA-B66D-37CDA9D9B69B}" presName="comp4" presStyleCnt="0"/>
      <dgm:spPr/>
      <dgm:t>
        <a:bodyPr/>
        <a:lstStyle/>
        <a:p>
          <a:endParaRPr lang="ru-RU"/>
        </a:p>
      </dgm:t>
    </dgm:pt>
    <dgm:pt modelId="{98B86B4B-B67D-4705-B5CE-B531F534345F}" type="pres">
      <dgm:prSet presAssocID="{85C73D86-7734-49FA-B66D-37CDA9D9B69B}" presName="circle4" presStyleLbl="node1" presStyleIdx="3" presStyleCnt="7"/>
      <dgm:spPr/>
      <dgm:t>
        <a:bodyPr/>
        <a:lstStyle/>
        <a:p>
          <a:endParaRPr lang="ru-RU"/>
        </a:p>
      </dgm:t>
    </dgm:pt>
    <dgm:pt modelId="{F9D06ACC-9C76-4FCE-987D-A696D458B279}" type="pres">
      <dgm:prSet presAssocID="{85C73D86-7734-49FA-B66D-37CDA9D9B69B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25F08-C972-4E08-9852-F7BE9FB9ABC6}" type="pres">
      <dgm:prSet presAssocID="{85C73D86-7734-49FA-B66D-37CDA9D9B69B}" presName="comp5" presStyleCnt="0"/>
      <dgm:spPr/>
      <dgm:t>
        <a:bodyPr/>
        <a:lstStyle/>
        <a:p>
          <a:endParaRPr lang="ru-RU"/>
        </a:p>
      </dgm:t>
    </dgm:pt>
    <dgm:pt modelId="{4FC52943-E848-4517-A961-1CCE16D70991}" type="pres">
      <dgm:prSet presAssocID="{85C73D86-7734-49FA-B66D-37CDA9D9B69B}" presName="circle5" presStyleLbl="node1" presStyleIdx="4" presStyleCnt="7"/>
      <dgm:spPr/>
      <dgm:t>
        <a:bodyPr/>
        <a:lstStyle/>
        <a:p>
          <a:endParaRPr lang="ru-RU"/>
        </a:p>
      </dgm:t>
    </dgm:pt>
    <dgm:pt modelId="{58DE3FE5-1EC5-4F06-8ED1-B0E5E472A93E}" type="pres">
      <dgm:prSet presAssocID="{85C73D86-7734-49FA-B66D-37CDA9D9B69B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10E5D-6F3C-4918-BACA-8C506866AC90}" type="pres">
      <dgm:prSet presAssocID="{85C73D86-7734-49FA-B66D-37CDA9D9B69B}" presName="comp6" presStyleCnt="0"/>
      <dgm:spPr/>
      <dgm:t>
        <a:bodyPr/>
        <a:lstStyle/>
        <a:p>
          <a:endParaRPr lang="ru-RU"/>
        </a:p>
      </dgm:t>
    </dgm:pt>
    <dgm:pt modelId="{DCE89C20-54DD-48C6-ADA5-2E3121BBBA0F}" type="pres">
      <dgm:prSet presAssocID="{85C73D86-7734-49FA-B66D-37CDA9D9B69B}" presName="circle6" presStyleLbl="node1" presStyleIdx="5" presStyleCnt="7"/>
      <dgm:spPr/>
      <dgm:t>
        <a:bodyPr/>
        <a:lstStyle/>
        <a:p>
          <a:endParaRPr lang="ru-RU"/>
        </a:p>
      </dgm:t>
    </dgm:pt>
    <dgm:pt modelId="{DFB137B9-7AD0-4BEB-A016-653D6D2F2ABF}" type="pres">
      <dgm:prSet presAssocID="{85C73D86-7734-49FA-B66D-37CDA9D9B69B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46908-161E-49D3-A3CD-371A984A5C9F}" type="pres">
      <dgm:prSet presAssocID="{85C73D86-7734-49FA-B66D-37CDA9D9B69B}" presName="comp7" presStyleCnt="0"/>
      <dgm:spPr/>
      <dgm:t>
        <a:bodyPr/>
        <a:lstStyle/>
        <a:p>
          <a:endParaRPr lang="ru-RU"/>
        </a:p>
      </dgm:t>
    </dgm:pt>
    <dgm:pt modelId="{E7FBF5EC-97F2-4069-BCC2-0B021DB42D07}" type="pres">
      <dgm:prSet presAssocID="{85C73D86-7734-49FA-B66D-37CDA9D9B69B}" presName="circle7" presStyleLbl="node1" presStyleIdx="6" presStyleCnt="7"/>
      <dgm:spPr/>
      <dgm:t>
        <a:bodyPr/>
        <a:lstStyle/>
        <a:p>
          <a:endParaRPr lang="ru-RU"/>
        </a:p>
      </dgm:t>
    </dgm:pt>
    <dgm:pt modelId="{8F91BC13-2369-4BEF-9158-C57A91FBE461}" type="pres">
      <dgm:prSet presAssocID="{85C73D86-7734-49FA-B66D-37CDA9D9B69B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09944-BDD4-4922-A791-BB6212124BE2}" type="presOf" srcId="{DBCF509B-7863-45A8-B2CE-B1B187C8A059}" destId="{DFB137B9-7AD0-4BEB-A016-653D6D2F2ABF}" srcOrd="1" destOrd="0" presId="urn:microsoft.com/office/officeart/2005/8/layout/venn2"/>
    <dgm:cxn modelId="{A435522B-A151-49BB-A9A7-43540B6EB398}" type="presOf" srcId="{F8D770C0-F439-4BF3-8FD0-F5C917A35A47}" destId="{E7FBF5EC-97F2-4069-BCC2-0B021DB42D07}" srcOrd="0" destOrd="0" presId="urn:microsoft.com/office/officeart/2005/8/layout/venn2"/>
    <dgm:cxn modelId="{5A2EB4A9-F251-4FE6-8ED6-47135E6F9727}" type="presOf" srcId="{8D9D51C6-48CE-461F-A80A-ED2F3F62B369}" destId="{F9D06ACC-9C76-4FCE-987D-A696D458B279}" srcOrd="1" destOrd="0" presId="urn:microsoft.com/office/officeart/2005/8/layout/venn2"/>
    <dgm:cxn modelId="{11A123DA-3EC9-4BA5-BA26-A0D94D5F7BFB}" srcId="{85C73D86-7734-49FA-B66D-37CDA9D9B69B}" destId="{F8D770C0-F439-4BF3-8FD0-F5C917A35A47}" srcOrd="6" destOrd="0" parTransId="{33265A67-770E-453E-B814-8DA86ABD9ECE}" sibTransId="{336C1D27-4B63-4286-8502-CFB685C97138}"/>
    <dgm:cxn modelId="{59BD536F-0809-4061-9E0D-F5C21AE18CAE}" type="presOf" srcId="{F9839FC5-022E-45EB-88F5-8B2FCD60B284}" destId="{AEEF7560-39A4-4A1A-92BC-5ABE83E3216B}" srcOrd="1" destOrd="0" presId="urn:microsoft.com/office/officeart/2005/8/layout/venn2"/>
    <dgm:cxn modelId="{AFDB6F03-7F2C-45FE-8269-0C74FA240260}" type="presOf" srcId="{393AD1B7-0301-4214-9B11-58FED2392918}" destId="{402D8D72-1D9D-4E68-91F2-4E5F28586382}" srcOrd="1" destOrd="0" presId="urn:microsoft.com/office/officeart/2005/8/layout/venn2"/>
    <dgm:cxn modelId="{EACA74D6-2B7B-493D-A988-605DFA2F4C5B}" srcId="{85C73D86-7734-49FA-B66D-37CDA9D9B69B}" destId="{8D9D51C6-48CE-461F-A80A-ED2F3F62B369}" srcOrd="3" destOrd="0" parTransId="{9CA3F2B7-23E3-4394-A4AC-7BAD916F5571}" sibTransId="{B6F3A0EF-5CC8-46C1-8566-57D6A280B6BF}"/>
    <dgm:cxn modelId="{F18B8C93-56EE-466D-BB46-89D777ED7213}" type="presOf" srcId="{6548C7E2-778C-43F0-9A26-E0439FC63FCD}" destId="{4FC52943-E848-4517-A961-1CCE16D70991}" srcOrd="0" destOrd="0" presId="urn:microsoft.com/office/officeart/2005/8/layout/venn2"/>
    <dgm:cxn modelId="{827890E1-B027-42C2-8022-BC63F3C79E48}" type="presOf" srcId="{DBCF509B-7863-45A8-B2CE-B1B187C8A059}" destId="{DCE89C20-54DD-48C6-ADA5-2E3121BBBA0F}" srcOrd="0" destOrd="0" presId="urn:microsoft.com/office/officeart/2005/8/layout/venn2"/>
    <dgm:cxn modelId="{FF7370CA-C2AC-44E5-A99F-5A67D03F7E38}" type="presOf" srcId="{85C73D86-7734-49FA-B66D-37CDA9D9B69B}" destId="{4D53EFCD-D5EB-4544-81A1-395BCBEA1882}" srcOrd="0" destOrd="0" presId="urn:microsoft.com/office/officeart/2005/8/layout/venn2"/>
    <dgm:cxn modelId="{8EF6F499-5E05-4FDA-9B37-4CFBB4B02B5A}" type="presOf" srcId="{F8D770C0-F439-4BF3-8FD0-F5C917A35A47}" destId="{8F91BC13-2369-4BEF-9158-C57A91FBE461}" srcOrd="1" destOrd="0" presId="urn:microsoft.com/office/officeart/2005/8/layout/venn2"/>
    <dgm:cxn modelId="{1004CB37-B794-4DEA-B2B4-98DD8DA36BE0}" type="presOf" srcId="{F9839FC5-022E-45EB-88F5-8B2FCD60B284}" destId="{BE022166-48D8-4F7F-B479-8894032ECECA}" srcOrd="0" destOrd="0" presId="urn:microsoft.com/office/officeart/2005/8/layout/venn2"/>
    <dgm:cxn modelId="{1787F4DE-5386-4D02-B8C4-6C32F4E7BFD8}" srcId="{85C73D86-7734-49FA-B66D-37CDA9D9B69B}" destId="{393AD1B7-0301-4214-9B11-58FED2392918}" srcOrd="0" destOrd="0" parTransId="{7EDF2C59-E9C7-47A3-AAFA-9A756E8706EE}" sibTransId="{5BF1DFE8-10A3-49B5-8263-6DEE16BA67C6}"/>
    <dgm:cxn modelId="{60713942-796C-490C-8188-65BC7748E159}" srcId="{85C73D86-7734-49FA-B66D-37CDA9D9B69B}" destId="{6548C7E2-778C-43F0-9A26-E0439FC63FCD}" srcOrd="4" destOrd="0" parTransId="{358238A9-5C39-4725-9226-1CE298F0603D}" sibTransId="{E24AC1A8-58E3-4D18-8103-7A76538462F4}"/>
    <dgm:cxn modelId="{0AFC24EA-18C2-468E-A8AC-1840880B7D85}" type="presOf" srcId="{6548C7E2-778C-43F0-9A26-E0439FC63FCD}" destId="{58DE3FE5-1EC5-4F06-8ED1-B0E5E472A93E}" srcOrd="1" destOrd="0" presId="urn:microsoft.com/office/officeart/2005/8/layout/venn2"/>
    <dgm:cxn modelId="{BF10A2E9-F2D2-408B-9A13-7DB0B6413D6B}" type="presOf" srcId="{8D9D51C6-48CE-461F-A80A-ED2F3F62B369}" destId="{98B86B4B-B67D-4705-B5CE-B531F534345F}" srcOrd="0" destOrd="0" presId="urn:microsoft.com/office/officeart/2005/8/layout/venn2"/>
    <dgm:cxn modelId="{E49838B0-1DE0-4BF2-9913-7A1485A0005D}" srcId="{85C73D86-7734-49FA-B66D-37CDA9D9B69B}" destId="{A5286AB8-CAC3-43B3-8860-154619C53D36}" srcOrd="2" destOrd="0" parTransId="{780F52AE-F431-4573-A4BA-C22CB357AAF2}" sibTransId="{2DA6CFEE-972B-44C6-9CE0-A824A58CEAE3}"/>
    <dgm:cxn modelId="{9C325BCB-1416-46B2-A5CC-FA0D025F369E}" srcId="{85C73D86-7734-49FA-B66D-37CDA9D9B69B}" destId="{F9839FC5-022E-45EB-88F5-8B2FCD60B284}" srcOrd="1" destOrd="0" parTransId="{C3098671-54DD-40D3-91BF-65211259596F}" sibTransId="{BFB03D4F-3DBE-4EEA-8365-5869CB489C71}"/>
    <dgm:cxn modelId="{96FDC1F6-30DB-48A0-A406-968192F7CC61}" type="presOf" srcId="{393AD1B7-0301-4214-9B11-58FED2392918}" destId="{84A2B348-097E-4816-9ABD-97E278AE84CE}" srcOrd="0" destOrd="0" presId="urn:microsoft.com/office/officeart/2005/8/layout/venn2"/>
    <dgm:cxn modelId="{26287CB6-953E-456B-BEDE-CF8EDB279558}" srcId="{85C73D86-7734-49FA-B66D-37CDA9D9B69B}" destId="{DBCF509B-7863-45A8-B2CE-B1B187C8A059}" srcOrd="5" destOrd="0" parTransId="{AFAA9603-4A56-4BC0-A6C5-24021DDBF68F}" sibTransId="{008FBE13-EC1B-44AC-BF30-CDEA7C2EDC99}"/>
    <dgm:cxn modelId="{B1F0787D-09EA-46F6-88AF-A124B2863C6D}" type="presOf" srcId="{A5286AB8-CAC3-43B3-8860-154619C53D36}" destId="{BCCDD33D-D600-4AC3-B424-00CE4039EE10}" srcOrd="1" destOrd="0" presId="urn:microsoft.com/office/officeart/2005/8/layout/venn2"/>
    <dgm:cxn modelId="{1F9E57AB-19F0-4B17-A04B-FF29988E5BD4}" type="presOf" srcId="{A5286AB8-CAC3-43B3-8860-154619C53D36}" destId="{07167466-2707-4C74-962C-577B998EFC4C}" srcOrd="0" destOrd="0" presId="urn:microsoft.com/office/officeart/2005/8/layout/venn2"/>
    <dgm:cxn modelId="{B368EC90-EE3B-4FB9-870C-B464C54BBAEF}" type="presParOf" srcId="{4D53EFCD-D5EB-4544-81A1-395BCBEA1882}" destId="{84CE13D5-2957-4B8C-8A2A-5C6A740B0479}" srcOrd="0" destOrd="0" presId="urn:microsoft.com/office/officeart/2005/8/layout/venn2"/>
    <dgm:cxn modelId="{C37F8F1C-C8B8-4179-A7E5-1A6913F2E373}" type="presParOf" srcId="{84CE13D5-2957-4B8C-8A2A-5C6A740B0479}" destId="{84A2B348-097E-4816-9ABD-97E278AE84CE}" srcOrd="0" destOrd="0" presId="urn:microsoft.com/office/officeart/2005/8/layout/venn2"/>
    <dgm:cxn modelId="{A7E7E68B-C0F1-4667-A6EA-88B048AEAD05}" type="presParOf" srcId="{84CE13D5-2957-4B8C-8A2A-5C6A740B0479}" destId="{402D8D72-1D9D-4E68-91F2-4E5F28586382}" srcOrd="1" destOrd="0" presId="urn:microsoft.com/office/officeart/2005/8/layout/venn2"/>
    <dgm:cxn modelId="{57091912-8DFE-4375-995D-C8C040CA9397}" type="presParOf" srcId="{4D53EFCD-D5EB-4544-81A1-395BCBEA1882}" destId="{8C2B068A-8357-4C0E-B1B4-E8625AEFB520}" srcOrd="1" destOrd="0" presId="urn:microsoft.com/office/officeart/2005/8/layout/venn2"/>
    <dgm:cxn modelId="{6BBA6E3E-4905-4D11-AA1C-90BC80772135}" type="presParOf" srcId="{8C2B068A-8357-4C0E-B1B4-E8625AEFB520}" destId="{BE022166-48D8-4F7F-B479-8894032ECECA}" srcOrd="0" destOrd="0" presId="urn:microsoft.com/office/officeart/2005/8/layout/venn2"/>
    <dgm:cxn modelId="{8BE692C7-B28B-4490-B50F-ED5134A535C7}" type="presParOf" srcId="{8C2B068A-8357-4C0E-B1B4-E8625AEFB520}" destId="{AEEF7560-39A4-4A1A-92BC-5ABE83E3216B}" srcOrd="1" destOrd="0" presId="urn:microsoft.com/office/officeart/2005/8/layout/venn2"/>
    <dgm:cxn modelId="{BF15AF5E-D032-485B-88FD-DA01EA6AEF3F}" type="presParOf" srcId="{4D53EFCD-D5EB-4544-81A1-395BCBEA1882}" destId="{B14B4217-A8FB-44D1-B920-338A7E5F8A2B}" srcOrd="2" destOrd="0" presId="urn:microsoft.com/office/officeart/2005/8/layout/venn2"/>
    <dgm:cxn modelId="{612A4642-39B6-4171-858B-423FA54717AB}" type="presParOf" srcId="{B14B4217-A8FB-44D1-B920-338A7E5F8A2B}" destId="{07167466-2707-4C74-962C-577B998EFC4C}" srcOrd="0" destOrd="0" presId="urn:microsoft.com/office/officeart/2005/8/layout/venn2"/>
    <dgm:cxn modelId="{B132FA3A-DB8A-4142-B8BD-616BF7E0ABF8}" type="presParOf" srcId="{B14B4217-A8FB-44D1-B920-338A7E5F8A2B}" destId="{BCCDD33D-D600-4AC3-B424-00CE4039EE10}" srcOrd="1" destOrd="0" presId="urn:microsoft.com/office/officeart/2005/8/layout/venn2"/>
    <dgm:cxn modelId="{B42E9FC4-C702-4B08-BB29-294C6CA239D6}" type="presParOf" srcId="{4D53EFCD-D5EB-4544-81A1-395BCBEA1882}" destId="{33F945B8-4C3D-42CA-A8B4-E592B153AFD2}" srcOrd="3" destOrd="0" presId="urn:microsoft.com/office/officeart/2005/8/layout/venn2"/>
    <dgm:cxn modelId="{81C68A32-B255-4F06-BC37-BA19AA3CB8B4}" type="presParOf" srcId="{33F945B8-4C3D-42CA-A8B4-E592B153AFD2}" destId="{98B86B4B-B67D-4705-B5CE-B531F534345F}" srcOrd="0" destOrd="0" presId="urn:microsoft.com/office/officeart/2005/8/layout/venn2"/>
    <dgm:cxn modelId="{80507F5B-5A38-4526-B59C-E914BE9F018D}" type="presParOf" srcId="{33F945B8-4C3D-42CA-A8B4-E592B153AFD2}" destId="{F9D06ACC-9C76-4FCE-987D-A696D458B279}" srcOrd="1" destOrd="0" presId="urn:microsoft.com/office/officeart/2005/8/layout/venn2"/>
    <dgm:cxn modelId="{951ABA63-B6E9-4CA7-9A45-AC2F3B7636C3}" type="presParOf" srcId="{4D53EFCD-D5EB-4544-81A1-395BCBEA1882}" destId="{44125F08-C972-4E08-9852-F7BE9FB9ABC6}" srcOrd="4" destOrd="0" presId="urn:microsoft.com/office/officeart/2005/8/layout/venn2"/>
    <dgm:cxn modelId="{9CB25DF2-94C0-4E82-915F-49A522BC72B8}" type="presParOf" srcId="{44125F08-C972-4E08-9852-F7BE9FB9ABC6}" destId="{4FC52943-E848-4517-A961-1CCE16D70991}" srcOrd="0" destOrd="0" presId="urn:microsoft.com/office/officeart/2005/8/layout/venn2"/>
    <dgm:cxn modelId="{A3427949-59C0-4277-B7D1-CFF9BA003280}" type="presParOf" srcId="{44125F08-C972-4E08-9852-F7BE9FB9ABC6}" destId="{58DE3FE5-1EC5-4F06-8ED1-B0E5E472A93E}" srcOrd="1" destOrd="0" presId="urn:microsoft.com/office/officeart/2005/8/layout/venn2"/>
    <dgm:cxn modelId="{F68B03D1-45B6-4E0F-8730-9A4D47A74A1C}" type="presParOf" srcId="{4D53EFCD-D5EB-4544-81A1-395BCBEA1882}" destId="{91810E5D-6F3C-4918-BACA-8C506866AC90}" srcOrd="5" destOrd="0" presId="urn:microsoft.com/office/officeart/2005/8/layout/venn2"/>
    <dgm:cxn modelId="{9957A353-B94A-49C5-BDE1-8C24D469F794}" type="presParOf" srcId="{91810E5D-6F3C-4918-BACA-8C506866AC90}" destId="{DCE89C20-54DD-48C6-ADA5-2E3121BBBA0F}" srcOrd="0" destOrd="0" presId="urn:microsoft.com/office/officeart/2005/8/layout/venn2"/>
    <dgm:cxn modelId="{DC950FF2-ECDA-40E7-A6C6-0B40F33D40AC}" type="presParOf" srcId="{91810E5D-6F3C-4918-BACA-8C506866AC90}" destId="{DFB137B9-7AD0-4BEB-A016-653D6D2F2ABF}" srcOrd="1" destOrd="0" presId="urn:microsoft.com/office/officeart/2005/8/layout/venn2"/>
    <dgm:cxn modelId="{E3E632F3-716E-4A79-A3D2-5F699277851A}" type="presParOf" srcId="{4D53EFCD-D5EB-4544-81A1-395BCBEA1882}" destId="{58D46908-161E-49D3-A3CD-371A984A5C9F}" srcOrd="6" destOrd="0" presId="urn:microsoft.com/office/officeart/2005/8/layout/venn2"/>
    <dgm:cxn modelId="{1C06A96A-3BE5-4B33-8C8C-D31D56502E8D}" type="presParOf" srcId="{58D46908-161E-49D3-A3CD-371A984A5C9F}" destId="{E7FBF5EC-97F2-4069-BCC2-0B021DB42D07}" srcOrd="0" destOrd="0" presId="urn:microsoft.com/office/officeart/2005/8/layout/venn2"/>
    <dgm:cxn modelId="{47BE5F47-4792-428D-8F41-D7485F809736}" type="presParOf" srcId="{58D46908-161E-49D3-A3CD-371A984A5C9F}" destId="{8F91BC13-2369-4BEF-9158-C57A91FBE461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86771-E511-4F12-A439-E0A483DDEBEA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D964C-8C75-4309-AFF0-D7167626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166A-AD2F-4DBC-8DD6-A8626B4F528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64C-8C75-4309-AFF0-D7167626A5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98A0F"/>
            </a:gs>
            <a:gs pos="36000">
              <a:srgbClr val="FAC77D"/>
            </a:gs>
            <a:gs pos="61000">
              <a:srgbClr val="FF6600"/>
            </a:gs>
            <a:gs pos="82001">
              <a:srgbClr val="FBD49C"/>
            </a:gs>
            <a:gs pos="100000">
              <a:srgbClr val="FF761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3E60B2-EE76-420B-9D24-01BBEC05233B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AD4D95-D28C-4ADD-80C4-A54CF6C89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календарь\artleo.com-18552.jpg"/>
          <p:cNvPicPr>
            <a:picLocks noChangeAspect="1" noChangeArrowheads="1"/>
          </p:cNvPicPr>
          <p:nvPr/>
        </p:nvPicPr>
        <p:blipFill>
          <a:blip r:embed="rId3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26" y="285728"/>
            <a:ext cx="850115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Роль ЦПК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повышении мотивации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медицинских </a:t>
            </a:r>
            <a:r>
              <a:rPr lang="ru-RU" sz="2800" b="1" dirty="0"/>
              <a:t>работников </a:t>
            </a:r>
            <a:r>
              <a:rPr lang="ru-RU" sz="2800" b="1" dirty="0" smtClean="0"/>
              <a:t>Ростовской </a:t>
            </a:r>
            <a:r>
              <a:rPr lang="ru-RU" sz="2800" b="1" dirty="0"/>
              <a:t>области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для </a:t>
            </a:r>
            <a:r>
              <a:rPr lang="ru-RU" sz="2800" b="1" dirty="0"/>
              <a:t>ведения и пропаганды здорового образа </a:t>
            </a:r>
            <a:r>
              <a:rPr lang="ru-RU" sz="2800" b="1" dirty="0" smtClean="0"/>
              <a:t>жизни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578645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Методисты: Канцурова Т.А.</a:t>
            </a:r>
          </a:p>
          <a:p>
            <a:pPr algn="r"/>
            <a:r>
              <a:rPr lang="ru-RU" sz="2400" b="1" dirty="0" smtClean="0"/>
              <a:t>Таран И.А.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Работа ЦПК по пропаганде здорового образа жизни среди преподавателей и слушателей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66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</a:rPr>
              <a:t>Подготовлены и апробированы ролевые игры «Суд над сигаретой», «Путешествие алкоголя в организме человека».</a:t>
            </a:r>
          </a:p>
          <a:p>
            <a:pPr lvl="0">
              <a:buClr>
                <a:srgbClr val="006600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6600"/>
              </a:solidFill>
            </a:endParaRPr>
          </a:p>
          <a:p>
            <a:pPr lvl="0">
              <a:buClr>
                <a:srgbClr val="0066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</a:rPr>
              <a:t>Центр располагает большим постоянно пополняемым библиотечным фондом, весомую часть которого представляют издания по пропаганде 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Анкетирование слушателей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«Насколько я успешен в реализации здорового образа жизни»</a:t>
            </a:r>
            <a:endParaRPr lang="ru-RU" sz="6000" b="1" dirty="0">
              <a:solidFill>
                <a:srgbClr val="00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Возрастной состав анкетируемых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noFill/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Что такое здоровый образ жизни?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Отсутствие вредных привычек – 97%;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Занятия физкультурой и спортом – 80%;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Рациональное питание – 73%;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Здоровый сон – 69%;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Предупреждение заболеваний, закаливание – 61%;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Личная гигиена – 56%;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Соблюдение режима дня – 52%;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Полноценная духовная жизнь – 40%;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Положительные эмоции – 36%;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Чтение журналов и газет о здоровом образе жизни – 29%;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Отдых за компьютером и ТВ -  8%;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Выкуривание в меру сигарет в день – 1%.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Как вы думаете, для чего нужно вести здоровый образ жизни?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82663" indent="-9826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97% - чтобы иметь хорошее здоровье;</a:t>
            </a:r>
          </a:p>
          <a:p>
            <a:pPr marL="982663" indent="-9826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44% - чтобы быть успешным;</a:t>
            </a:r>
          </a:p>
          <a:p>
            <a:pPr marL="982663" indent="-9826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43% - чтобы общаться с любимым человеком;</a:t>
            </a:r>
          </a:p>
          <a:p>
            <a:pPr marL="982663" indent="-9826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42% - быть внешне привлекательным, иметь хорошую фигуру;</a:t>
            </a:r>
          </a:p>
          <a:p>
            <a:pPr marL="982663" indent="-9826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40% - чтобы быть современным культурным человеком;</a:t>
            </a:r>
          </a:p>
          <a:p>
            <a:pPr marL="982663" indent="-9826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39% - чтобы быть физически сильным и уметь постоять за себя;</a:t>
            </a:r>
          </a:p>
          <a:p>
            <a:pPr marL="982663" indent="-9826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1% - дополнил анкету в графе «другое»: воспроизвести здоровое поколение и качественно жить.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Интересно ли Вы живете?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5058" name="Picture 2" descr="http://vk.com/images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274638"/>
            <a:ext cx="9525" cy="9525"/>
          </a:xfrm>
          <a:prstGeom prst="rect">
            <a:avLst/>
          </a:prstGeom>
          <a:noFill/>
        </p:spPr>
      </p:pic>
      <p:pic>
        <p:nvPicPr>
          <p:cNvPr id="45060" name="Picture 4" descr="http://vk.com/images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274638"/>
            <a:ext cx="9525" cy="9525"/>
          </a:xfrm>
          <a:prstGeom prst="rect">
            <a:avLst/>
          </a:prstGeom>
          <a:noFill/>
        </p:spPr>
      </p:pic>
      <p:pic>
        <p:nvPicPr>
          <p:cNvPr id="45061" name="Picture 5" descr="C:\Users\Пользователь\Desktop\календарь\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071678"/>
            <a:ext cx="2143140" cy="2101526"/>
          </a:xfrm>
          <a:prstGeom prst="rect">
            <a:avLst/>
          </a:prstGeom>
          <a:noFill/>
        </p:spPr>
      </p:pic>
      <p:pic>
        <p:nvPicPr>
          <p:cNvPr id="45062" name="Picture 6" descr="C:\Users\Пользователь\Desktop\календарь\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071678"/>
            <a:ext cx="2071702" cy="2135121"/>
          </a:xfrm>
          <a:prstGeom prst="rect">
            <a:avLst/>
          </a:prstGeom>
          <a:noFill/>
        </p:spPr>
      </p:pic>
      <p:pic>
        <p:nvPicPr>
          <p:cNvPr id="45063" name="Picture 7" descr="C:\Users\Пользователь\Desktop\календарь\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71678"/>
            <a:ext cx="2163948" cy="214314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85786" y="428625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00"/>
                </a:solidFill>
              </a:rPr>
              <a:t>59%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428625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00"/>
                </a:solidFill>
              </a:rPr>
              <a:t>38%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074" y="428625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6600"/>
                </a:solidFill>
              </a:rPr>
              <a:t>3</a:t>
            </a:r>
            <a:r>
              <a:rPr lang="ru-RU" sz="5400" b="1" smtClean="0">
                <a:solidFill>
                  <a:srgbClr val="006600"/>
                </a:solidFill>
              </a:rPr>
              <a:t>%</a:t>
            </a:r>
            <a:endParaRPr lang="ru-RU" sz="5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Ваши увлечения в свободное время?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928926" y="1285860"/>
          <a:ext cx="7115196" cy="502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786" y="192880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общаются с родственниками и друзьями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27146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наслаждаются природой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7422" y="350043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наслаждаются литературой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8794" y="421481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отдают предпочтение компьютеру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3240" y="478632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наслаждаются музыкой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0562" y="57864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посещают театр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1670" y="528638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занимаются физкультурой и спортом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Насколько Вы физически активны?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142873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84%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546" y="207167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47%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20" y="264318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13%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328612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12%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2330" y="392906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11%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Пользователь\Desktop\календарь\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00570"/>
            <a:ext cx="1498600" cy="147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Пользователь\Desktop\календарь\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14686"/>
            <a:ext cx="1397000" cy="1384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Пользователь\Desktop\календарь\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643182"/>
            <a:ext cx="1498600" cy="149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Пользователь\Desktop\календарь\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857628"/>
            <a:ext cx="1473200" cy="149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Users\Пользователь\Desktop\календарь\д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071678"/>
            <a:ext cx="1422400" cy="146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Занимаетесь ли Вы закаливанием организма?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6600"/>
              </a:buClr>
              <a:buNone/>
            </a:pPr>
            <a:r>
              <a:rPr lang="ru-RU" sz="3200" b="1" dirty="0" smtClean="0">
                <a:solidFill>
                  <a:srgbClr val="006600"/>
                </a:solidFill>
              </a:rPr>
              <a:t>30% - Нет, меня закаляет мой образ жизни;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ru-RU" sz="3200" b="1" dirty="0" smtClean="0">
                <a:solidFill>
                  <a:srgbClr val="006600"/>
                </a:solidFill>
              </a:rPr>
              <a:t>28% - Да, занимаюсь и стараюсь узнать что-то новое по этому вопросу;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ru-RU" sz="3200" b="1" dirty="0" smtClean="0">
                <a:solidFill>
                  <a:srgbClr val="006600"/>
                </a:solidFill>
              </a:rPr>
              <a:t>6% - не считают нужным заниматься закаливанием;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ru-RU" sz="3200" b="1" dirty="0" smtClean="0">
                <a:solidFill>
                  <a:srgbClr val="006600"/>
                </a:solidFill>
              </a:rPr>
              <a:t>36% - не ответили на этот вопрос!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143380"/>
            <a:ext cx="2631740" cy="244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Считаете ли Вы важным условием здорового образа жизни соблюдение личной гигиены?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4643470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6600"/>
                </a:solidFill>
              </a:rPr>
              <a:t>95% - очень важно</a:t>
            </a:r>
          </a:p>
          <a:p>
            <a:pPr>
              <a:buNone/>
            </a:pPr>
            <a:r>
              <a:rPr lang="ru-RU" sz="4000" dirty="0" smtClean="0">
                <a:solidFill>
                  <a:srgbClr val="006600"/>
                </a:solidFill>
              </a:rPr>
              <a:t>5%  - скорее важно</a:t>
            </a:r>
          </a:p>
          <a:p>
            <a:endParaRPr lang="ru-RU" sz="3600" dirty="0"/>
          </a:p>
        </p:txBody>
      </p:sp>
      <p:pic>
        <p:nvPicPr>
          <p:cNvPr id="32770" name="Picture 2" descr="http://74210s26.edusite.ru/images/7-00_1"/>
          <p:cNvPicPr>
            <a:picLocks noChangeAspect="1" noChangeArrowheads="1"/>
          </p:cNvPicPr>
          <p:nvPr/>
        </p:nvPicPr>
        <p:blipFill>
          <a:blip r:embed="rId3"/>
          <a:srcRect l="4000" t="1894" r="8000" b="5303"/>
          <a:stretch>
            <a:fillRect/>
          </a:stretch>
        </p:blipFill>
        <p:spPr bwMode="auto">
          <a:xfrm>
            <a:off x="5286380" y="2571744"/>
            <a:ext cx="314327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4857784"/>
          </a:xfrm>
        </p:spPr>
        <p:txBody>
          <a:bodyPr>
            <a:normAutofit/>
          </a:bodyPr>
          <a:lstStyle/>
          <a:p>
            <a:pPr algn="r"/>
            <a:r>
              <a:rPr lang="ru-RU" sz="4400" dirty="0" smtClean="0">
                <a:solidFill>
                  <a:srgbClr val="008000"/>
                </a:solidFill>
                <a:effectLst/>
              </a:rPr>
              <a:t>«Здоровье намного важнее всех других благ и здоровый нищий счастливее больного короля»</a:t>
            </a:r>
            <a:r>
              <a:rPr lang="ru-RU" sz="4400" i="1" dirty="0" smtClean="0">
                <a:solidFill>
                  <a:srgbClr val="008000"/>
                </a:solidFill>
                <a:effectLst/>
              </a:rPr>
              <a:t> </a:t>
            </a:r>
            <a:r>
              <a:rPr lang="ru-RU" i="1" dirty="0" smtClean="0">
                <a:solidFill>
                  <a:srgbClr val="008000"/>
                </a:solidFill>
                <a:effectLst/>
              </a:rPr>
              <a:t/>
            </a:r>
            <a:br>
              <a:rPr lang="ru-RU" i="1" dirty="0" smtClean="0">
                <a:solidFill>
                  <a:srgbClr val="008000"/>
                </a:solidFill>
                <a:effectLst/>
              </a:rPr>
            </a:br>
            <a:r>
              <a:rPr lang="ru-RU" i="1" dirty="0" smtClean="0">
                <a:solidFill>
                  <a:srgbClr val="008000"/>
                </a:solidFill>
                <a:effectLst/>
              </a:rPr>
              <a:t/>
            </a:r>
            <a:br>
              <a:rPr lang="ru-RU" i="1" dirty="0" smtClean="0">
                <a:solidFill>
                  <a:srgbClr val="008000"/>
                </a:solidFill>
                <a:effectLst/>
              </a:rPr>
            </a:br>
            <a:r>
              <a:rPr lang="ru-RU" i="1" dirty="0" smtClean="0">
                <a:solidFill>
                  <a:srgbClr val="008000"/>
                </a:solidFill>
                <a:effectLst/>
              </a:rPr>
              <a:t>А. Шопенгауэр</a:t>
            </a:r>
            <a:endParaRPr lang="ru-RU" dirty="0">
              <a:solidFill>
                <a:srgbClr val="008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Вредно ли курение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для окружающих некурящих?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118585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006600"/>
                </a:solidFill>
              </a:rPr>
              <a:t>Все 134 опрошенных ответили «Да!»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… и только 1 человек ответил «затрудняюсь ответить»</a:t>
            </a:r>
          </a:p>
        </p:txBody>
      </p:sp>
      <p:pic>
        <p:nvPicPr>
          <p:cNvPr id="30722" name="Picture 2" descr="http://www.alhayat-hs.com/Dr/Baghdy/Articles/Smoking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952876" cy="3330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«Я есть то, что я ем»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7929618" cy="257176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Выпивать 1-2 литра воды в день – 64%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Уменьшать потребление соли – 56%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Готовить пищу без обжаривания на сковороде – 53%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Сократить потребление пищи богатой жирами – 47%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Употреблять не менее 5 раз в день фрукты и овощи – 42%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Исключить из рациона сахаросодержащие продукты (пирожные, шоколад, сладкую выпечку…) – 38%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857628"/>
            <a:ext cx="6215106" cy="25699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Соблюдать принципы раздельного питания – 29%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lvl="0" algn="r">
              <a:lnSpc>
                <a:spcPct val="115000"/>
              </a:lnSpc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Регулярно употреблять продукты, богатые углеводами (хлеб, макаронные изделия, продукты из пшеницы твердых сортов, картофель, рис, злаки – 17%.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lvl="0" algn="r">
              <a:lnSpc>
                <a:spcPct val="115000"/>
              </a:lnSpc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Отказаться от мясных продуктов – 13%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lvl="0" algn="r">
              <a:lnSpc>
                <a:spcPct val="115000"/>
              </a:lnSpc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Отказаться от хлебобулочных изделий – 11%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lvl="0" algn="r">
              <a:lnSpc>
                <a:spcPct val="115000"/>
              </a:lnSpc>
              <a:spcAft>
                <a:spcPts val="1200"/>
              </a:spcAft>
            </a:pPr>
            <a:r>
              <a:rPr lang="ru-RU" sz="2000" dirty="0" smtClean="0">
                <a:solidFill>
                  <a:srgbClr val="006600"/>
                </a:solidFill>
                <a:ea typeface="Times New Roman"/>
                <a:cs typeface="Times New Roman"/>
              </a:rPr>
              <a:t>Проводить курсы лечебного голодания – 7%</a:t>
            </a:r>
            <a:endParaRPr lang="ru-RU" sz="2000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2" descr="http://girls-girls.ru/wp-content/uploads/2011/01/12-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7694"/>
            <a:ext cx="3462445" cy="2286016"/>
          </a:xfrm>
          <a:prstGeom prst="rect">
            <a:avLst/>
          </a:prstGeom>
          <a:noFill/>
        </p:spPr>
      </p:pic>
      <p:sp>
        <p:nvSpPr>
          <p:cNvPr id="28678" name="AutoShape 6" descr="http://fitnessbloggen.myshowroom.se/files/2011/11/bigtasty_stor_26371477.png"/>
          <p:cNvSpPr>
            <a:spLocks noChangeAspect="1" noChangeArrowheads="1"/>
          </p:cNvSpPr>
          <p:nvPr/>
        </p:nvSpPr>
        <p:spPr bwMode="auto">
          <a:xfrm>
            <a:off x="155575" y="-2544763"/>
            <a:ext cx="834390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://im0-tub-ru.yandex.net/i?id=326066731-42-72&amp;n=21"/>
          <p:cNvSpPr>
            <a:spLocks noChangeAspect="1" noChangeArrowheads="1"/>
          </p:cNvSpPr>
          <p:nvPr/>
        </p:nvSpPr>
        <p:spPr bwMode="auto">
          <a:xfrm>
            <a:off x="155575" y="-2286000"/>
            <a:ext cx="592455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6" name="Picture 14" descr="http://www.trade-design.ru/dbi/newscorp/2050/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00"/>
          <a:stretch>
            <a:fillRect/>
          </a:stretch>
        </p:blipFill>
        <p:spPr bwMode="auto">
          <a:xfrm>
            <a:off x="6215074" y="1285860"/>
            <a:ext cx="264320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Как Вы оцениваете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свое здоровье? 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44% - Знаю свой диагноз и регулярно прохожу плановое обследование;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40% - Здорова, но иногда бывает небольшое ухудшение самочувствия;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36% - Догадываюсь, что </a:t>
            </a:r>
            <a:r>
              <a:rPr lang="ru-RU" sz="3200" b="1" dirty="0" err="1" smtClean="0">
                <a:solidFill>
                  <a:srgbClr val="006600"/>
                </a:solidFill>
                <a:ea typeface="Times New Roman"/>
                <a:cs typeface="Times New Roman"/>
              </a:rPr>
              <a:t>что</a:t>
            </a: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 – то не так, но еще не обследовалась;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10% - Такой возраст, что все болит, а на обследование нет времени;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1% - Абсолютно здорова!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Как Вы можете охарактеризовать свой вес?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2051" name="Picture 3" descr="C:\Users\Пользователь\Desktop\календарь\ж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8D31"/>
              </a:clrFrom>
              <a:clrTo>
                <a:srgbClr val="EC8D3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571612"/>
            <a:ext cx="7388220" cy="4261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00892" y="328612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21%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328612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42%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21468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1%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321468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4%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321468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32%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585789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&gt;N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58578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&gt;&gt;N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585789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&lt;N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585789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&lt;&lt;N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Как Вы можете охарактеризовать свое артериальное давление?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50% - нормальное;</a:t>
            </a:r>
            <a:endParaRPr lang="ru-RU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26% - часто колеблется;</a:t>
            </a:r>
            <a:endParaRPr lang="ru-RU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12% - постоянно понижается;</a:t>
            </a:r>
            <a:endParaRPr lang="ru-RU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9% - постоянно повышается;</a:t>
            </a:r>
            <a:endParaRPr lang="ru-RU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3% - не знаю, т.к. не контролирую.</a:t>
            </a:r>
            <a:endParaRPr lang="ru-RU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2" descr="http://thediabetesclub.com/wp-content/uploads/2010/07/hypertens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328" y="4000504"/>
            <a:ext cx="358467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Какой у Вас уровень холестерина?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dirty="0" smtClean="0">
                <a:solidFill>
                  <a:srgbClr val="006600"/>
                </a:solidFill>
                <a:ea typeface="Times New Roman"/>
                <a:cs typeface="Times New Roman"/>
              </a:rPr>
              <a:t>. </a:t>
            </a:r>
            <a:endParaRPr lang="ru-RU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http://www.mytraveljournalblog.com/wp-content/uploads/2011/12/Bright-Spark-social-media-3d-small-man-jumping-exclamation-mar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AC82"/>
              </a:clrFrom>
              <a:clrTo>
                <a:srgbClr val="F7AC8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5786" y="1418129"/>
            <a:ext cx="2143140" cy="343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http://www.multyshades.com/wp-content/uploads/2010/10/2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AC82"/>
              </a:clrFrom>
              <a:clrTo>
                <a:srgbClr val="F7AC8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14744" y="1785926"/>
            <a:ext cx="1785950" cy="3154169"/>
          </a:xfrm>
          <a:prstGeom prst="rect">
            <a:avLst/>
          </a:prstGeom>
          <a:noFill/>
        </p:spPr>
      </p:pic>
      <p:pic>
        <p:nvPicPr>
          <p:cNvPr id="6" name="Picture 6" descr="http://marioqrooo.files.wordpress.com/2011/08/f57db3d7a610.jpg?w=5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AC82"/>
              </a:clrFrom>
              <a:clrTo>
                <a:srgbClr val="F7AC8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29322" y="1714488"/>
            <a:ext cx="2357454" cy="30543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928662" y="5072074"/>
            <a:ext cx="2071702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61%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нормальный</a:t>
            </a:r>
            <a:endParaRPr lang="ru-RU" sz="2400" b="1" dirty="0" smtClean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5072074"/>
            <a:ext cx="2286016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13%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повышенный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446" y="5072074"/>
            <a:ext cx="2857520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26%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не знаю, не контролирую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Когда Вы последний раз проходили скрининг обследование?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929718" cy="29718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Обследуюсь ежегодно – 49%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Обследуюсь один раз в два года – 10%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Нерегулярно, когда направят с работы – 30%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Давно, уже не помню когда – 7%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А что это такое? – 4%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2" descr="http://showte.at.ua/katalog_statej/1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86256"/>
            <a:ext cx="3428992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Хотели бы Вы пройти внеплановое скрининг обследование?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5400684" cy="442915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50850" algn="l"/>
              </a:tabLst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С удовольствием, мне это интересно – 61%;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50850" algn="l"/>
              </a:tabLst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Без удовольствия, но интересен результат – 18%;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50850" algn="l"/>
              </a:tabLst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Не хочу, но если надо, то пойду – 18%;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50850" algn="l"/>
              </a:tabLst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Пойду только по острой необходимости – 3%;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  <a:tabLst>
                <a:tab pos="450850" algn="l"/>
              </a:tabLst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Не хочу и не пойду, имею право – 0%.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tabLst>
                <a:tab pos="450850" algn="l"/>
              </a:tabLst>
            </a:pPr>
            <a:endParaRPr lang="ru-RU" sz="2400" b="1" dirty="0"/>
          </a:p>
        </p:txBody>
      </p:sp>
      <p:graphicFrame>
        <p:nvGraphicFramePr>
          <p:cNvPr id="16385" name="Object 81"/>
          <p:cNvGraphicFramePr>
            <a:graphicFrameLocks noChangeAspect="1"/>
          </p:cNvGraphicFramePr>
          <p:nvPr/>
        </p:nvGraphicFramePr>
        <p:xfrm>
          <a:off x="6929454" y="3357562"/>
          <a:ext cx="2079596" cy="1806568"/>
        </p:xfrm>
        <a:graphic>
          <a:graphicData uri="http://schemas.openxmlformats.org/presentationml/2006/ole">
            <p:oleObj spid="_x0000_s16385" name="Visio" r:id="rId4" imgW="2323719" imgH="1215009" progId="">
              <p:embed/>
            </p:oleObj>
          </a:graphicData>
        </a:graphic>
      </p:graphicFrame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6858016" y="3357562"/>
            <a:ext cx="213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Центр здоровья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357950" y="1785926"/>
            <a:ext cx="428628" cy="4214842"/>
          </a:xfrm>
          <a:prstGeom prst="rightBrace">
            <a:avLst>
              <a:gd name="adj1" fmla="val 54160"/>
              <a:gd name="adj2" fmla="val 5054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Часто ли Вы используете выходные дни для активного отдыха?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49% - иногда (2-3 раза в полгода)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1252538" indent="-1116013" algn="just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36% - регулярно (как минимум 2 раза в месяц)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15% - никогда или очень редко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4338" name="Picture 2" descr="http://forums.fitness.ee/uploads/monthly_09_2011/post-50-1315771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905263" cy="2928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Хорошо ли Вы спите?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4" descr="http://im7-tub-ru.yandex.net/i?id=38180466-05-72&amp;n=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357298"/>
            <a:ext cx="2627013" cy="2000264"/>
          </a:xfrm>
          <a:prstGeom prst="rect">
            <a:avLst/>
          </a:prstGeom>
          <a:noFill/>
        </p:spPr>
      </p:pic>
      <p:pic>
        <p:nvPicPr>
          <p:cNvPr id="5" name="Picture 2" descr="http://upload.wa7di.com/upload/up_down/1120759854Insomni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286256"/>
            <a:ext cx="2214578" cy="22970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1714488"/>
            <a:ext cx="58579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Да, и всегда встаю отдохнувшим – 2%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86084" y="2643182"/>
            <a:ext cx="58579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Да, я почти не просыпаюсь ночью – 23%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214818"/>
            <a:ext cx="69294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Не просыпаюсь, но встаю не выспавшись – 6%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3500438"/>
            <a:ext cx="62865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Не всегда, бывает часто просыпаюсь – 47%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5000636"/>
            <a:ext cx="59293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Просыпаюсь почти каждую ночь – 22%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8000"/>
                </a:solidFill>
                <a:effectLst/>
              </a:rPr>
              <a:t>Миссия </a:t>
            </a:r>
            <a:br>
              <a:rPr lang="ru-RU" sz="4400" dirty="0" smtClean="0">
                <a:solidFill>
                  <a:srgbClr val="008000"/>
                </a:solidFill>
                <a:effectLst/>
              </a:rPr>
            </a:br>
            <a:r>
              <a:rPr lang="ru-RU" sz="4400" dirty="0" smtClean="0">
                <a:solidFill>
                  <a:srgbClr val="008000"/>
                </a:solidFill>
                <a:effectLst/>
              </a:rPr>
              <a:t>медицинского работника – своим личным примером и убежденностью формировать у населения желание быть здоровым</a:t>
            </a:r>
            <a:endParaRPr lang="ru-RU" sz="4400" dirty="0">
              <a:solidFill>
                <a:srgbClr val="008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Часто ли Вы болеете?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37862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53% - очень редко (не чаще 1 раза в год)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1073150" indent="-107315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28% - не могу сказать точно, так как всегда болею «на ногах», не пропуская работу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13% - болею 3-4 раза в год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3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6% - болею очень часто (чаще 5 раз в год)</a:t>
            </a:r>
            <a:endParaRPr lang="ru-RU" sz="32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>
              <a:buNone/>
            </a:pPr>
            <a:endParaRPr lang="ru-RU" sz="3200" b="1" dirty="0"/>
          </a:p>
        </p:txBody>
      </p:sp>
      <p:pic>
        <p:nvPicPr>
          <p:cNvPr id="1026" name="Picture 2" descr="C:\Users\Пользователь\Desktop\конференция 21 марта\0xIMjfcjm8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Страдаете ли Вы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хроническими заболеваниями?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928802"/>
            <a:ext cx="5786478" cy="307183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71% - да</a:t>
            </a:r>
            <a:endParaRPr lang="ru-RU" sz="36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23% - нет</a:t>
            </a:r>
            <a:endParaRPr lang="ru-RU" sz="36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6% - затрудняюсь ответить</a:t>
            </a:r>
            <a:endParaRPr lang="ru-RU" sz="36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9219" name="Picture 3" descr="http://s1.ipicture.ru/uploads/20121011/LTtTO7F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2928934"/>
            <a:ext cx="52863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8-tub-ru.yandex.net/i?id=29848168-60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72008"/>
            <a:ext cx="1447800" cy="1428750"/>
          </a:xfrm>
          <a:prstGeom prst="rect">
            <a:avLst/>
          </a:prstGeom>
          <a:noFill/>
        </p:spPr>
      </p:pic>
      <p:pic>
        <p:nvPicPr>
          <p:cNvPr id="17414" name="Picture 6" descr="http://im3-tub-ru.yandex.net/i?id=46530653-0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256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im7-tub-ru.yandex.net/i?id=577901913-19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143380"/>
            <a:ext cx="1857378" cy="1857378"/>
          </a:xfrm>
          <a:prstGeom prst="rect">
            <a:avLst/>
          </a:prstGeom>
          <a:noFill/>
        </p:spPr>
      </p:pic>
      <p:pic>
        <p:nvPicPr>
          <p:cNvPr id="17418" name="Picture 10" descr="http://im5-tub-ru.yandex.net/i?id=4645442-6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428736"/>
            <a:ext cx="2140758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://im0-tub-ru.yandex.net/i?id=348548386-52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643050"/>
            <a:ext cx="21526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Основными источниками информации о здоровом образе жизни для меня являются?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7170" name="Picture 2" descr="http://img0.liveinternet.ru/images/attach/c/6/89/312/89312934_istock_000002099178small_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428736"/>
            <a:ext cx="2419410" cy="160663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71604" y="3143248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70%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60%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5786454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4%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5786454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8%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5857892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31%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3500438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58%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Какая информация о здоровом образе жизни Вас интересует больше всего?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5124" name="Picture 4" descr="http://image.goodvin.info/images/original/Mar2010/00000022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429132"/>
            <a:ext cx="2795905" cy="2214578"/>
          </a:xfrm>
          <a:prstGeom prst="rect">
            <a:avLst/>
          </a:prstGeom>
          <a:noFill/>
        </p:spPr>
      </p:pic>
      <p:pic>
        <p:nvPicPr>
          <p:cNvPr id="5128" name="Picture 8" descr="http://saglamheyat.az/wp-content/uploads/a2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7" t="2083" r="16666" b="4166"/>
          <a:stretch>
            <a:fillRect/>
          </a:stretch>
        </p:blipFill>
        <p:spPr bwMode="auto">
          <a:xfrm>
            <a:off x="6429388" y="3500438"/>
            <a:ext cx="2500330" cy="3214710"/>
          </a:xfrm>
          <a:prstGeom prst="rect">
            <a:avLst/>
          </a:prstGeom>
          <a:noFill/>
        </p:spPr>
      </p:pic>
      <p:pic>
        <p:nvPicPr>
          <p:cNvPr id="5134" name="Picture 14" descr="http://im2-tub-ru.yandex.net/i?id=383357914-31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571876"/>
            <a:ext cx="1428750" cy="142875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428596" y="1571612"/>
            <a:ext cx="371477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1400" b="1" dirty="0" smtClean="0">
                <a:solidFill>
                  <a:srgbClr val="006600"/>
                </a:solidFill>
              </a:rPr>
              <a:t>О рациональном питании – 67%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000240"/>
            <a:ext cx="371477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6600"/>
                </a:solidFill>
              </a:rPr>
              <a:t>О борьбе со стрессами – 58%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2428868"/>
            <a:ext cx="371477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6600"/>
                </a:solidFill>
              </a:rPr>
              <a:t>О правилах снижения веса – 42%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2857496"/>
            <a:ext cx="371477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6600"/>
                </a:solidFill>
              </a:rPr>
              <a:t>О грамотном приеме медикаментов – 33%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90" y="1571612"/>
            <a:ext cx="371477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6600"/>
                </a:solidFill>
              </a:rPr>
              <a:t>О физической активности – 25%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29190" y="2000240"/>
            <a:ext cx="3714776" cy="381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6600"/>
                </a:solidFill>
              </a:rPr>
              <a:t>Советы по народной медицине – 23%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9190" y="2428868"/>
            <a:ext cx="3714776" cy="371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6600"/>
                </a:solidFill>
              </a:rPr>
              <a:t>О борьбе с вредными привычками – 15%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9190" y="2857496"/>
            <a:ext cx="3714776" cy="36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6600"/>
                </a:solidFill>
              </a:rPr>
              <a:t>О пользе йоги – 11%</a:t>
            </a:r>
          </a:p>
        </p:txBody>
      </p:sp>
      <p:pic>
        <p:nvPicPr>
          <p:cNvPr id="5142" name="Picture 22" descr="http://www.bolshoyvopros.ru/files/users/images/1e/44/1e44652f6970a7580eba9aa3f308942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57562"/>
            <a:ext cx="2500330" cy="2500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Для того, чтобы люди вели здоровый образ жизни необходимо: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6143668" cy="43577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Усилия каждого человека – 71%;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Популяризировать его в средствах массовой информации – 48%;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Совершенствовать оказание медицинской помощи – 41%;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Утверждать государственные программы – 40%;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Больше строить спортивных площадок – 33%;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Предоставлять льготы редкоболеющим сотрудникам – 30%.</a:t>
            </a:r>
            <a:endParaRPr lang="ru-RU" sz="2400" b="1" dirty="0" smtClean="0">
              <a:solidFill>
                <a:srgbClr val="006600"/>
              </a:solidFill>
              <a:latin typeface="Calibri"/>
              <a:ea typeface="Times New Roman"/>
              <a:cs typeface="Times New Roman"/>
            </a:endParaRPr>
          </a:p>
          <a:p>
            <a:endParaRPr lang="ru-RU" sz="3200" b="1" dirty="0"/>
          </a:p>
        </p:txBody>
      </p:sp>
      <p:pic>
        <p:nvPicPr>
          <p:cNvPr id="3076" name="Picture 4" descr="http://magnitka24.ru/i/include/ju/juzhnouralcy_stali_zhit_na_4_goda_dolshe/50e427a8939e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322233"/>
            <a:ext cx="3714776" cy="4535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C:\Users\Пользователь\Desktop\фотоархив\DSC_0457.JPG"/>
          <p:cNvPicPr>
            <a:picLocks noChangeAspect="1" noChangeArrowheads="1"/>
          </p:cNvPicPr>
          <p:nvPr/>
        </p:nvPicPr>
        <p:blipFill>
          <a:blip r:embed="rId3" cstate="print"/>
          <a:srcRect l="2759" r="89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02" y="6150114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/>
              <a:t>Портрет слушателя в аспекте ЗОЖ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«Здоровье  - это еще не все, </a:t>
            </a:r>
          </a:p>
          <a:p>
            <a:pPr algn="ctr">
              <a:buNone/>
            </a:pPr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все без здоровья ничто»</a:t>
            </a:r>
          </a:p>
          <a:p>
            <a:pPr algn="r">
              <a:buNone/>
            </a:pPr>
            <a:endParaRPr lang="ru-RU" sz="4800" b="1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Сократ</a:t>
            </a:r>
            <a:endParaRPr lang="ru-RU" sz="4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C:\Users\Пользователь\Desktop\календарь\421795_medium_(www.GdeFon.com).jpg"/>
          <p:cNvPicPr>
            <a:picLocks noChangeAspect="1" noChangeArrowheads="1"/>
          </p:cNvPicPr>
          <p:nvPr/>
        </p:nvPicPr>
        <p:blipFill>
          <a:blip r:embed="rId3"/>
          <a:srcRect r="21569" b="3921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4071966" cy="15716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8000"/>
                </a:solidFill>
                <a:effectLst/>
              </a:rPr>
              <a:t>Личностные ценности, </a:t>
            </a:r>
            <a:br>
              <a:rPr lang="ru-RU" sz="3100" dirty="0" smtClean="0">
                <a:solidFill>
                  <a:srgbClr val="008000"/>
                </a:solidFill>
                <a:effectLst/>
              </a:rPr>
            </a:br>
            <a:r>
              <a:rPr lang="ru-RU" sz="3100" dirty="0" smtClean="0">
                <a:solidFill>
                  <a:srgbClr val="008000"/>
                </a:solidFill>
                <a:effectLst/>
              </a:rPr>
              <a:t>делающие человека сильным, здоровым и счастливым:</a:t>
            </a:r>
            <a:endParaRPr lang="ru-RU" dirty="0">
              <a:solidFill>
                <a:srgbClr val="008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543956" cy="4094806"/>
          </a:xfrm>
        </p:spPr>
        <p:txBody>
          <a:bodyPr>
            <a:normAutofit/>
          </a:bodyPr>
          <a:lstStyle/>
          <a:p>
            <a:pPr marL="271463" indent="-2714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- Личная ответственность за свою жизнь;</a:t>
            </a:r>
          </a:p>
          <a:p>
            <a:pPr marL="271463" indent="-2714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- Достоинство и высокий уровень самоуважения;</a:t>
            </a:r>
          </a:p>
          <a:p>
            <a:pPr marL="271463" indent="-2714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- Вера в то, что здоровое поведение обеспечивает позитивные результаты;</a:t>
            </a:r>
          </a:p>
          <a:p>
            <a:pPr marL="271463" indent="-2714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- Знание основных условий здорового образа жизни;</a:t>
            </a:r>
          </a:p>
          <a:p>
            <a:pPr marL="271463" indent="-271463">
              <a:buNone/>
            </a:pPr>
            <a:r>
              <a:rPr lang="ru-RU" b="1" dirty="0" smtClean="0">
                <a:solidFill>
                  <a:srgbClr val="006600"/>
                </a:solidFill>
              </a:rPr>
              <a:t>- Жизненные навыки, содействующие здоровью.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  <a:effectLst/>
              </a:rPr>
              <a:t>Ведение и пропаганда здорового образа жизни – одно из важнейших направлений деятельности ЦПК, утвержденное </a:t>
            </a:r>
            <a:r>
              <a:rPr lang="ru-RU" sz="4400" dirty="0" smtClean="0">
                <a:solidFill>
                  <a:srgbClr val="008000"/>
                </a:solidFill>
                <a:effectLst/>
              </a:rPr>
              <a:t>Программой «Охраны и укрепления здоровья слушателей и сотрудников ГБОУДПОРО «ЦПК» на период до 2015 года»</a:t>
            </a:r>
            <a:endParaRPr lang="ru-RU" dirty="0">
              <a:solidFill>
                <a:srgbClr val="008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8000"/>
                </a:solidFill>
                <a:effectLst/>
              </a:rPr>
              <a:t>Работа ЦПК по пропаганде здорового образа жизни среди преподавателей и слушателей</a:t>
            </a:r>
            <a:endParaRPr lang="ru-RU" sz="2800" dirty="0">
              <a:solidFill>
                <a:srgbClr val="00800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47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Работа ЦПК по пропаганде здорового образа жизни среди преподавателей и слушателей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006600"/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6600"/>
                </a:solidFill>
              </a:rPr>
              <a:t>Создан и оборудован </a:t>
            </a:r>
            <a:r>
              <a:rPr lang="ru-RU" sz="3200" dirty="0" err="1" smtClean="0">
                <a:solidFill>
                  <a:srgbClr val="006600"/>
                </a:solidFill>
              </a:rPr>
              <a:t>симуляционный</a:t>
            </a:r>
            <a:r>
              <a:rPr lang="ru-RU" sz="3200" dirty="0" smtClean="0">
                <a:solidFill>
                  <a:srgbClr val="006600"/>
                </a:solidFill>
              </a:rPr>
              <a:t> кабинет «Здоровье»</a:t>
            </a:r>
          </a:p>
          <a:p>
            <a:pPr lvl="0">
              <a:buClr>
                <a:srgbClr val="006600"/>
              </a:buClr>
              <a:buNone/>
            </a:pPr>
            <a:endParaRPr lang="ru-RU" sz="1200" dirty="0" smtClean="0">
              <a:solidFill>
                <a:srgbClr val="006600"/>
              </a:solidFill>
            </a:endParaRPr>
          </a:p>
          <a:p>
            <a:pPr lvl="0">
              <a:buClr>
                <a:srgbClr val="006600"/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6600"/>
                </a:solidFill>
              </a:rPr>
              <a:t>Разработаны и активно используются в учебном процессе «Методические рекомендации для преподавателей по применению </a:t>
            </a:r>
            <a:r>
              <a:rPr lang="ru-RU" sz="3200" dirty="0" err="1" smtClean="0">
                <a:solidFill>
                  <a:srgbClr val="006600"/>
                </a:solidFill>
              </a:rPr>
              <a:t>здоровьесберегающих</a:t>
            </a:r>
            <a:r>
              <a:rPr lang="ru-RU" sz="3200" dirty="0" smtClean="0">
                <a:solidFill>
                  <a:srgbClr val="006600"/>
                </a:solidFill>
              </a:rPr>
              <a:t> технологий в обучении» и по «Организации самостоятельной работы слушателей»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Работа ЦПК по пропаганде здорового образа жизни среди преподавателей и слушателей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</a:rPr>
              <a:t>Для преподавателей центра открыта постоянно действующая «Школа ЗОЖ».</a:t>
            </a:r>
          </a:p>
          <a:p>
            <a:pPr>
              <a:buClr>
                <a:srgbClr val="006600"/>
              </a:buClr>
              <a:buNone/>
            </a:pPr>
            <a:endParaRPr lang="ru-RU" dirty="0" smtClean="0">
              <a:solidFill>
                <a:srgbClr val="006600"/>
              </a:solidFill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</a:rPr>
              <a:t>Разработаны и обновлены УМК «Пропаганда здорового образа жизни».</a:t>
            </a:r>
          </a:p>
          <a:p>
            <a:pPr>
              <a:buClr>
                <a:srgbClr val="006600"/>
              </a:buClr>
              <a:buNone/>
            </a:pPr>
            <a:endParaRPr lang="ru-RU" dirty="0" smtClean="0">
              <a:solidFill>
                <a:srgbClr val="006600"/>
              </a:solidFill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</a:rPr>
              <a:t>Регулярно проводятся конкурсы среди слушателей «Лучшая творческая работа по пропаганде ЗОЖ».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Работа ЦПК по пропаганде здорового образа жизни среди преподавателей и слушателей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6600"/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6600"/>
                </a:solidFill>
              </a:rPr>
              <a:t>Оформляются тематические стенды:</a:t>
            </a:r>
          </a:p>
          <a:p>
            <a:pPr lvl="0">
              <a:buClr>
                <a:srgbClr val="006600"/>
              </a:buClr>
              <a:buNone/>
            </a:pPr>
            <a:endParaRPr lang="ru-RU" sz="1400" dirty="0" smtClean="0">
              <a:solidFill>
                <a:srgbClr val="006600"/>
              </a:solidFill>
            </a:endParaRPr>
          </a:p>
          <a:p>
            <a:pPr marL="1157288" indent="-411163">
              <a:buClr>
                <a:srgbClr val="006600"/>
              </a:buClr>
              <a:buNone/>
            </a:pPr>
            <a:r>
              <a:rPr lang="ru-RU" dirty="0" smtClean="0">
                <a:solidFill>
                  <a:srgbClr val="006600"/>
                </a:solidFill>
              </a:rPr>
              <a:t>- О вреде курения;</a:t>
            </a:r>
          </a:p>
          <a:p>
            <a:pPr marL="1157288" indent="-411163">
              <a:buClr>
                <a:srgbClr val="006600"/>
              </a:buClr>
              <a:buNone/>
            </a:pPr>
            <a:r>
              <a:rPr lang="ru-RU" dirty="0" smtClean="0">
                <a:solidFill>
                  <a:srgbClr val="006600"/>
                </a:solidFill>
              </a:rPr>
              <a:t>- Нет наркотикам;</a:t>
            </a:r>
          </a:p>
          <a:p>
            <a:pPr marL="1157288" indent="-411163">
              <a:buClr>
                <a:srgbClr val="006600"/>
              </a:buClr>
              <a:buNone/>
            </a:pPr>
            <a:r>
              <a:rPr lang="ru-RU" dirty="0" smtClean="0">
                <a:solidFill>
                  <a:srgbClr val="006600"/>
                </a:solidFill>
              </a:rPr>
              <a:t>- Правильное питание и пищевые привычки;</a:t>
            </a:r>
          </a:p>
          <a:p>
            <a:pPr marL="1157288" indent="-411163">
              <a:buClr>
                <a:srgbClr val="006600"/>
              </a:buClr>
              <a:buNone/>
            </a:pPr>
            <a:r>
              <a:rPr lang="ru-RU" dirty="0" smtClean="0">
                <a:solidFill>
                  <a:srgbClr val="006600"/>
                </a:solidFill>
              </a:rPr>
              <a:t>- Все о холестерине;</a:t>
            </a:r>
          </a:p>
          <a:p>
            <a:pPr marL="1157288" indent="-411163">
              <a:buClr>
                <a:srgbClr val="006600"/>
              </a:buClr>
              <a:buNone/>
            </a:pPr>
            <a:r>
              <a:rPr lang="ru-RU" dirty="0" smtClean="0">
                <a:solidFill>
                  <a:srgbClr val="006600"/>
                </a:solidFill>
              </a:rPr>
              <a:t>- Жизнь – это движение.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976</TotalTime>
  <Words>1425</Words>
  <Application>Microsoft Office PowerPoint</Application>
  <PresentationFormat>Экран (4:3)</PresentationFormat>
  <Paragraphs>259</Paragraphs>
  <Slides>37</Slides>
  <Notes>37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Апекс</vt:lpstr>
      <vt:lpstr>Visio</vt:lpstr>
      <vt:lpstr>Слайд 1</vt:lpstr>
      <vt:lpstr>«Здоровье намного важнее всех других благ и здоровый нищий счастливее больного короля»   А. Шопенгауэр</vt:lpstr>
      <vt:lpstr>Миссия  медицинского работника – своим личным примером и убежденностью формировать у населения желание быть здоровым</vt:lpstr>
      <vt:lpstr>Личностные ценности,  делающие человека сильным, здоровым и счастливым:</vt:lpstr>
      <vt:lpstr>Ведение и пропаганда здорового образа жизни – одно из важнейших направлений деятельности ЦПК, утвержденное Программой «Охраны и укрепления здоровья слушателей и сотрудников ГБОУДПОРО «ЦПК» на период до 2015 года»</vt:lpstr>
      <vt:lpstr>Работа ЦПК по пропаганде здорового образа жизни среди преподавателей и слушателей</vt:lpstr>
      <vt:lpstr>Работа ЦПК по пропаганде здорового образа жизни среди преподавателей и слушателей</vt:lpstr>
      <vt:lpstr>Работа ЦПК по пропаганде здорового образа жизни среди преподавателей и слушателей</vt:lpstr>
      <vt:lpstr>Работа ЦПК по пропаганде здорового образа жизни среди преподавателей и слушателей</vt:lpstr>
      <vt:lpstr>Работа ЦПК по пропаганде здорового образа жизни среди преподавателей и слушателей</vt:lpstr>
      <vt:lpstr>Анкетирование слушателей</vt:lpstr>
      <vt:lpstr>Возрастной состав анкетируемых</vt:lpstr>
      <vt:lpstr>Что такое здоровый образ жизни?</vt:lpstr>
      <vt:lpstr>Как вы думаете, для чего нужно вести здоровый образ жизни?</vt:lpstr>
      <vt:lpstr>Интересно ли Вы живете?</vt:lpstr>
      <vt:lpstr>Ваши увлечения в свободное время?</vt:lpstr>
      <vt:lpstr>Насколько Вы физически активны?</vt:lpstr>
      <vt:lpstr>Занимаетесь ли Вы закаливанием организма?</vt:lpstr>
      <vt:lpstr>Считаете ли Вы важным условием здорового образа жизни соблюдение личной гигиены?</vt:lpstr>
      <vt:lpstr>Вредно ли курение  для окружающих некурящих?</vt:lpstr>
      <vt:lpstr>«Я есть то, что я ем» </vt:lpstr>
      <vt:lpstr>Как Вы оцениваете  свое здоровье? </vt:lpstr>
      <vt:lpstr>Как Вы можете охарактеризовать свой вес? </vt:lpstr>
      <vt:lpstr>Как Вы можете охарактеризовать свое артериальное давление?</vt:lpstr>
      <vt:lpstr>Какой у Вас уровень холестерина?</vt:lpstr>
      <vt:lpstr>Когда Вы последний раз проходили скрининг обследование?</vt:lpstr>
      <vt:lpstr>Хотели бы Вы пройти внеплановое скрининг обследование?</vt:lpstr>
      <vt:lpstr>Часто ли Вы используете выходные дни для активного отдыха?</vt:lpstr>
      <vt:lpstr>Хорошо ли Вы спите?</vt:lpstr>
      <vt:lpstr>Часто ли Вы болеете?</vt:lpstr>
      <vt:lpstr>Страдаете ли Вы  хроническими заболеваниями?</vt:lpstr>
      <vt:lpstr>Основными источниками информации о здоровом образе жизни для меня являются?</vt:lpstr>
      <vt:lpstr>Какая информация о здоровом образе жизни Вас интересует больше всего?</vt:lpstr>
      <vt:lpstr>Для того, чтобы люди вели здоровый образ жизни необходимо: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87</cp:revision>
  <dcterms:created xsi:type="dcterms:W3CDTF">2013-03-14T10:43:24Z</dcterms:created>
  <dcterms:modified xsi:type="dcterms:W3CDTF">2013-03-20T06:42:11Z</dcterms:modified>
</cp:coreProperties>
</file>