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6" r:id="rId2"/>
    <p:sldId id="287" r:id="rId3"/>
    <p:sldId id="315" r:id="rId4"/>
    <p:sldId id="340" r:id="rId5"/>
    <p:sldId id="341" r:id="rId6"/>
    <p:sldId id="342" r:id="rId7"/>
    <p:sldId id="343" r:id="rId8"/>
    <p:sldId id="344" r:id="rId9"/>
    <p:sldId id="333" r:id="rId10"/>
    <p:sldId id="345" r:id="rId11"/>
    <p:sldId id="346" r:id="rId12"/>
    <p:sldId id="348" r:id="rId13"/>
    <p:sldId id="349" r:id="rId14"/>
    <p:sldId id="350" r:id="rId15"/>
    <p:sldId id="351" r:id="rId16"/>
    <p:sldId id="352" r:id="rId17"/>
    <p:sldId id="353" r:id="rId18"/>
    <p:sldId id="382" r:id="rId19"/>
    <p:sldId id="354" r:id="rId20"/>
    <p:sldId id="375" r:id="rId21"/>
    <p:sldId id="355" r:id="rId22"/>
    <p:sldId id="298" r:id="rId23"/>
    <p:sldId id="288" r:id="rId24"/>
    <p:sldId id="276" r:id="rId25"/>
    <p:sldId id="259" r:id="rId26"/>
    <p:sldId id="381" r:id="rId27"/>
    <p:sldId id="326" r:id="rId28"/>
    <p:sldId id="327" r:id="rId29"/>
    <p:sldId id="328" r:id="rId30"/>
    <p:sldId id="329" r:id="rId31"/>
    <p:sldId id="330" r:id="rId32"/>
    <p:sldId id="380" r:id="rId33"/>
    <p:sldId id="365" r:id="rId34"/>
    <p:sldId id="331" r:id="rId35"/>
    <p:sldId id="332" r:id="rId36"/>
    <p:sldId id="377" r:id="rId37"/>
    <p:sldId id="378" r:id="rId38"/>
    <p:sldId id="334" r:id="rId39"/>
    <p:sldId id="357" r:id="rId40"/>
    <p:sldId id="358" r:id="rId41"/>
    <p:sldId id="361" r:id="rId42"/>
    <p:sldId id="336" r:id="rId43"/>
    <p:sldId id="362" r:id="rId44"/>
    <p:sldId id="301" r:id="rId45"/>
    <p:sldId id="363" r:id="rId46"/>
    <p:sldId id="364" r:id="rId47"/>
    <p:sldId id="339" r:id="rId48"/>
    <p:sldId id="374" r:id="rId49"/>
    <p:sldId id="267" r:id="rId5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838"/>
    <a:srgbClr val="9B4FD9"/>
    <a:srgbClr val="149833"/>
    <a:srgbClr val="5A2781"/>
    <a:srgbClr val="284F21"/>
    <a:srgbClr val="295222"/>
    <a:srgbClr val="397230"/>
    <a:srgbClr val="7C35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617" autoAdjust="0"/>
    <p:restoredTop sz="95143" autoAdjust="0"/>
  </p:normalViewPr>
  <p:slideViewPr>
    <p:cSldViewPr>
      <p:cViewPr>
        <p:scale>
          <a:sx n="59" d="100"/>
          <a:sy n="59" d="100"/>
        </p:scale>
        <p:origin x="-2070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BA6383F-89A7-437F-96C4-6C678D12105C}" type="datetimeFigureOut">
              <a:rPr lang="ru-RU"/>
              <a:pPr>
                <a:defRPr/>
              </a:pPr>
              <a:t>10.04.2014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08D81D1-0B9C-41FF-A05D-B085503AE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1624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2A50A1-2D99-4B4C-ADC4-641F72ADB480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F45FB0-79D4-4D01-A00E-3E7D4FD09118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D81D1-0B9C-41FF-A05D-B085503AE60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gray">
          <a:xfrm>
            <a:off x="3962400" y="63388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gray">
          <a:xfrm>
            <a:off x="5486400" y="3048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schemeClr val="tx2"/>
                </a:solidFill>
              </a:rPr>
              <a:t>“ Add your company slogan ”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52400" y="1981200"/>
            <a:ext cx="6172200" cy="8382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143000" y="2514600"/>
            <a:ext cx="5181600" cy="457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553200"/>
            <a:ext cx="2133600" cy="171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6553200" y="6553200"/>
            <a:ext cx="2133600" cy="171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887B47-A31E-46D0-ADC4-B35508894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FC46C-C187-4218-AEF7-48BA53F38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DFFE4-821A-4FE4-AAFE-EF7EC3543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39624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DF8EE-EDDE-407B-87D7-CC8CD32DE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DDD81-4C77-44C5-8BDA-1BE53495B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9F8E-9726-488D-913A-C7B67638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DF83E-F368-4BCB-96D1-3E4B55125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7487-7C31-4AF8-802D-BA3A4A6AA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30FD5-F23A-4D61-B165-C50C0BC2D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D669E-2ADC-442E-92A0-7AFB0E33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AB17-AFBC-4E00-892A-2B9094B12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14E5-A101-4FC5-B86A-7E7BA5582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295400" y="381000"/>
            <a:ext cx="3962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5C771F-957B-42DD-AF23-117B59C70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031" name="Group 43"/>
          <p:cNvGrpSpPr>
            <a:grpSpLocks/>
          </p:cNvGrpSpPr>
          <p:nvPr/>
        </p:nvGrpSpPr>
        <p:grpSpPr bwMode="auto">
          <a:xfrm>
            <a:off x="7938" y="457200"/>
            <a:ext cx="9136062" cy="457200"/>
            <a:chOff x="5" y="288"/>
            <a:chExt cx="5755" cy="288"/>
          </a:xfrm>
        </p:grpSpPr>
        <p:sp>
          <p:nvSpPr>
            <p:cNvPr id="1054" name="Rectangle 30"/>
            <p:cNvSpPr>
              <a:spLocks noChangeArrowheads="1"/>
            </p:cNvSpPr>
            <p:nvPr userDrawn="1"/>
          </p:nvSpPr>
          <p:spPr bwMode="gray">
            <a:xfrm>
              <a:off x="5" y="498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Rectangle 31"/>
            <p:cNvSpPr>
              <a:spLocks noChangeArrowheads="1"/>
            </p:cNvSpPr>
            <p:nvPr userDrawn="1"/>
          </p:nvSpPr>
          <p:spPr bwMode="gray">
            <a:xfrm>
              <a:off x="5" y="439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Rectangle 32"/>
            <p:cNvSpPr>
              <a:spLocks noChangeArrowheads="1"/>
            </p:cNvSpPr>
            <p:nvPr userDrawn="1"/>
          </p:nvSpPr>
          <p:spPr bwMode="gray">
            <a:xfrm>
              <a:off x="5" y="375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Rectangle 33"/>
            <p:cNvSpPr>
              <a:spLocks noChangeArrowheads="1"/>
            </p:cNvSpPr>
            <p:nvPr userDrawn="1"/>
          </p:nvSpPr>
          <p:spPr bwMode="gray">
            <a:xfrm>
              <a:off x="5" y="316"/>
              <a:ext cx="69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gray">
            <a:xfrm>
              <a:off x="720" y="288"/>
              <a:ext cx="82" cy="288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0"/>
                </a:cxn>
                <a:cxn ang="0">
                  <a:pos x="0" y="288"/>
                </a:cxn>
                <a:cxn ang="0">
                  <a:pos x="96" y="288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Rectangle 37"/>
            <p:cNvSpPr>
              <a:spLocks noChangeArrowheads="1"/>
            </p:cNvSpPr>
            <p:nvPr userDrawn="1"/>
          </p:nvSpPr>
          <p:spPr bwMode="gray">
            <a:xfrm>
              <a:off x="3422" y="499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Rectangle 38"/>
            <p:cNvSpPr>
              <a:spLocks noChangeArrowheads="1"/>
            </p:cNvSpPr>
            <p:nvPr userDrawn="1"/>
          </p:nvSpPr>
          <p:spPr bwMode="gray">
            <a:xfrm>
              <a:off x="3422" y="440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Rectangle 39"/>
            <p:cNvSpPr>
              <a:spLocks noChangeArrowheads="1"/>
            </p:cNvSpPr>
            <p:nvPr userDrawn="1"/>
          </p:nvSpPr>
          <p:spPr bwMode="gray">
            <a:xfrm>
              <a:off x="3421" y="382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4" name="Rectangle 40"/>
            <p:cNvSpPr>
              <a:spLocks noChangeArrowheads="1"/>
            </p:cNvSpPr>
            <p:nvPr userDrawn="1"/>
          </p:nvSpPr>
          <p:spPr bwMode="gray">
            <a:xfrm>
              <a:off x="3421" y="323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gray">
            <a:xfrm flipH="1">
              <a:off x="3346" y="288"/>
              <a:ext cx="48" cy="288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0"/>
                </a:cxn>
                <a:cxn ang="0">
                  <a:pos x="0" y="288"/>
                </a:cxn>
                <a:cxn ang="0">
                  <a:pos x="96" y="288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4313" y="214313"/>
            <a:ext cx="6286500" cy="2357437"/>
          </a:xfrm>
        </p:spPr>
        <p:txBody>
          <a:bodyPr/>
          <a:lstStyle/>
          <a:p>
            <a:pPr algn="just" eaLnBrk="1" hangingPunct="1"/>
            <a:r>
              <a:rPr lang="ru-RU" sz="1800" dirty="0" smtClean="0"/>
              <a:t>Роль повышения квалификации средних медицинских кадров в реализации Программ модернизации здравоохранения РФ и развития сестринского дела: информатизация обучения, создание системы внедрения результатов научно-технической деятельности и практики здравоохранения в образовательный процесс</a:t>
            </a:r>
            <a:endParaRPr lang="en-US" sz="1800" dirty="0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67000"/>
            <a:ext cx="4648200" cy="30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www.cpkmed</a:t>
            </a:r>
            <a:r>
              <a:rPr lang="ru-RU" sz="1600" smtClean="0"/>
              <a:t>.</a:t>
            </a:r>
            <a:r>
              <a:rPr lang="en-US" sz="1600" smtClean="0"/>
              <a:t>ru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gray">
          <a:xfrm flipV="1">
            <a:off x="0" y="2625725"/>
            <a:ext cx="57372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7" name="Line 7"/>
          <p:cNvSpPr>
            <a:spLocks noChangeShapeType="1"/>
          </p:cNvSpPr>
          <p:nvPr/>
        </p:nvSpPr>
        <p:spPr bwMode="gray">
          <a:xfrm>
            <a:off x="0" y="2967038"/>
            <a:ext cx="57483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8" name="AutoShape 8"/>
          <p:cNvSpPr>
            <a:spLocks noChangeArrowheads="1"/>
          </p:cNvSpPr>
          <p:nvPr/>
        </p:nvSpPr>
        <p:spPr bwMode="gray">
          <a:xfrm rot="5400000">
            <a:off x="2552700" y="2706688"/>
            <a:ext cx="228600" cy="1524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9"/>
          <p:cNvSpPr>
            <a:spLocks noChangeArrowheads="1"/>
          </p:cNvSpPr>
          <p:nvPr/>
        </p:nvSpPr>
        <p:spPr bwMode="gray">
          <a:xfrm rot="5400000">
            <a:off x="2738438" y="2711450"/>
            <a:ext cx="228600" cy="1524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79512" y="6165304"/>
            <a:ext cx="878497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Димитрова Людмила Владимировна  директор ГБОУДПОРО «ЦПК»</a:t>
            </a:r>
          </a:p>
          <a:p>
            <a:pPr algn="ctr" eaLnBrk="0" hangingPunct="0">
              <a:defRPr/>
            </a:pPr>
            <a:r>
              <a:rPr lang="ru-RU" b="1" kern="0" dirty="0" err="1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Двуреченская</a:t>
            </a:r>
            <a:r>
              <a:rPr lang="ru-RU" b="1" kern="0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 Валентина Михайловна заместитель директора по УМР ГБОУДПОРО «ЦПК»</a:t>
            </a:r>
            <a:endParaRPr lang="ru-RU" b="1" kern="0" dirty="0">
              <a:solidFill>
                <a:schemeClr val="accent4">
                  <a:lumMod val="10000"/>
                </a:schemeClr>
              </a:solidFill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14438" y="142875"/>
            <a:ext cx="4643437" cy="1119188"/>
          </a:xfrm>
        </p:spPr>
        <p:txBody>
          <a:bodyPr/>
          <a:lstStyle/>
          <a:p>
            <a:r>
              <a:rPr lang="ru-RU" sz="2000" dirty="0" err="1" smtClean="0"/>
              <a:t>Мультимедийное</a:t>
            </a:r>
            <a:r>
              <a:rPr lang="ru-RU" sz="2000" dirty="0" smtClean="0"/>
              <a:t> оснащение </a:t>
            </a:r>
            <a:br>
              <a:rPr lang="ru-RU" sz="2000" dirty="0" smtClean="0"/>
            </a:br>
            <a:r>
              <a:rPr lang="ru-RU" sz="2000" dirty="0" smtClean="0"/>
              <a:t>Кабинет лабораторной диагностики</a:t>
            </a:r>
          </a:p>
        </p:txBody>
      </p:sp>
      <p:pic>
        <p:nvPicPr>
          <p:cNvPr id="12291" name="Picture 2" descr="C:\Учебная часть\Программа\отбранные\PICT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46175"/>
            <a:ext cx="761365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285875" y="214313"/>
            <a:ext cx="4214813" cy="1000125"/>
          </a:xfrm>
        </p:spPr>
        <p:txBody>
          <a:bodyPr/>
          <a:lstStyle/>
          <a:p>
            <a:r>
              <a:rPr lang="ru-RU" sz="2000" dirty="0" smtClean="0"/>
              <a:t>Интубация методом прямой ларингоскопии с помощью ларингоскопа</a:t>
            </a:r>
          </a:p>
        </p:txBody>
      </p:sp>
      <p:pic>
        <p:nvPicPr>
          <p:cNvPr id="13315" name="Picture 2" descr="F:\Фото для стенда\10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227138"/>
            <a:ext cx="8072437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143000" y="142875"/>
            <a:ext cx="4357688" cy="1143000"/>
          </a:xfrm>
        </p:spPr>
        <p:txBody>
          <a:bodyPr/>
          <a:lstStyle/>
          <a:p>
            <a:r>
              <a:rPr lang="ru-RU" sz="1800" dirty="0" smtClean="0"/>
              <a:t>Закрытый массаж сердца с помощью </a:t>
            </a:r>
            <a:r>
              <a:rPr lang="ru-RU" sz="1800" dirty="0" err="1" smtClean="0"/>
              <a:t>кардиопампа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>Использование вакуумных шин</a:t>
            </a:r>
          </a:p>
        </p:txBody>
      </p:sp>
      <p:pic>
        <p:nvPicPr>
          <p:cNvPr id="14339" name="Picture 2" descr="F:\Фото для стенда\01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333500"/>
            <a:ext cx="7929562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Отработка фельдшерами приема нормальных родов</a:t>
            </a:r>
          </a:p>
        </p:txBody>
      </p:sp>
      <p:pic>
        <p:nvPicPr>
          <p:cNvPr id="15363" name="Picture 2" descr="C:\Учебная часть\Программа\IMG_0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25"/>
            <a:ext cx="5072063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Учебная часть\Программа\IMG_0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3476625"/>
            <a:ext cx="507206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Забор крови вакуумными  системами</a:t>
            </a:r>
          </a:p>
        </p:txBody>
      </p:sp>
      <p:pic>
        <p:nvPicPr>
          <p:cNvPr id="16387" name="Picture 2" descr="F:\Фото для стенда\07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17600"/>
            <a:ext cx="8239125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143000" y="428625"/>
            <a:ext cx="4276725" cy="563563"/>
          </a:xfrm>
        </p:spPr>
        <p:txBody>
          <a:bodyPr/>
          <a:lstStyle/>
          <a:p>
            <a:r>
              <a:rPr lang="ru-RU" sz="2000" dirty="0" smtClean="0"/>
              <a:t>Постановка и уход за периферическими катетерами</a:t>
            </a:r>
          </a:p>
        </p:txBody>
      </p:sp>
      <p:pic>
        <p:nvPicPr>
          <p:cNvPr id="17411" name="Picture 2" descr="F:\Фото для стенда\05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17613"/>
            <a:ext cx="8096250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Обучение пользованию деструктором игл</a:t>
            </a:r>
          </a:p>
        </p:txBody>
      </p:sp>
      <p:pic>
        <p:nvPicPr>
          <p:cNvPr id="18435" name="Picture 2" descr="F:\Фото для стенда\06 А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35050"/>
            <a:ext cx="8358188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Экспресс анализаторы для лабораторной диагностики</a:t>
            </a:r>
          </a:p>
        </p:txBody>
      </p:sp>
      <p:pic>
        <p:nvPicPr>
          <p:cNvPr id="19459" name="Picture 2" descr="F:\Фото для стенда\13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071563"/>
            <a:ext cx="83058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4752528" cy="720080"/>
          </a:xfrm>
        </p:spPr>
        <p:txBody>
          <a:bodyPr/>
          <a:lstStyle/>
          <a:p>
            <a:r>
              <a:rPr lang="ru-RU" sz="2000" dirty="0" smtClean="0"/>
              <a:t>Прибор </a:t>
            </a:r>
            <a:r>
              <a:rPr lang="ru-RU" sz="2000" dirty="0"/>
              <a:t>для визуализации </a:t>
            </a:r>
            <a:r>
              <a:rPr lang="ru-RU" sz="2000" dirty="0" smtClean="0"/>
              <a:t>вен</a:t>
            </a:r>
            <a:br>
              <a:rPr lang="ru-RU" sz="2000" dirty="0" smtClean="0"/>
            </a:br>
            <a:r>
              <a:rPr lang="ru-RU" sz="2000" dirty="0" err="1" smtClean="0"/>
              <a:t>AccuVein</a:t>
            </a:r>
            <a:r>
              <a:rPr lang="ru-RU" sz="2000" dirty="0" smtClean="0"/>
              <a:t> </a:t>
            </a:r>
            <a:r>
              <a:rPr lang="ru-RU" sz="2000" dirty="0"/>
              <a:t>AV300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93" y="1218604"/>
            <a:ext cx="8460432" cy="560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359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357312" y="285750"/>
            <a:ext cx="4222799" cy="838994"/>
          </a:xfrm>
        </p:spPr>
        <p:txBody>
          <a:bodyPr/>
          <a:lstStyle/>
          <a:p>
            <a:r>
              <a:rPr lang="ru-RU" sz="2000" dirty="0" smtClean="0"/>
              <a:t>Практическое занятие в Региональном сосудистом центре</a:t>
            </a:r>
          </a:p>
        </p:txBody>
      </p:sp>
      <p:pic>
        <p:nvPicPr>
          <p:cNvPr id="20483" name="Picture 2" descr="F:\Фото для стенда\12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184275"/>
            <a:ext cx="8143875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auto">
          <a:xfrm>
            <a:off x="6786563" y="5715000"/>
            <a:ext cx="2357437" cy="11430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4062413" cy="690563"/>
          </a:xfrm>
        </p:spPr>
        <p:txBody>
          <a:bodyPr/>
          <a:lstStyle/>
          <a:p>
            <a:pPr eaLnBrk="1" hangingPunct="1"/>
            <a:r>
              <a:rPr lang="ru-RU" sz="1400" dirty="0" smtClean="0"/>
              <a:t>Направление деятельности Центра в свете основополагающих документов развития здравоохранения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0" y="2786063"/>
            <a:ext cx="1500188" cy="1214437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gray">
          <a:xfrm rot="20894223">
            <a:off x="1357313" y="2571750"/>
            <a:ext cx="1071562" cy="13843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450" name="Freeform 10"/>
          <p:cNvSpPr>
            <a:spLocks/>
          </p:cNvSpPr>
          <p:nvPr/>
        </p:nvSpPr>
        <p:spPr bwMode="gray">
          <a:xfrm rot="2110756" flipH="1">
            <a:off x="2386013" y="2743200"/>
            <a:ext cx="1106487" cy="317817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4103" name="Group 11"/>
          <p:cNvGrpSpPr>
            <a:grpSpLocks/>
          </p:cNvGrpSpPr>
          <p:nvPr/>
        </p:nvGrpSpPr>
        <p:grpSpPr bwMode="auto">
          <a:xfrm>
            <a:off x="215900" y="1143000"/>
            <a:ext cx="2997199" cy="1601788"/>
            <a:chOff x="1998" y="1314"/>
            <a:chExt cx="1888" cy="1009"/>
          </a:xfrm>
        </p:grpSpPr>
        <p:grpSp>
          <p:nvGrpSpPr>
            <p:cNvPr id="4142" name="Group 12"/>
            <p:cNvGrpSpPr>
              <a:grpSpLocks/>
            </p:cNvGrpSpPr>
            <p:nvPr/>
          </p:nvGrpSpPr>
          <p:grpSpPr bwMode="auto">
            <a:xfrm>
              <a:off x="1998" y="1404"/>
              <a:ext cx="1888" cy="919"/>
              <a:chOff x="1974" y="1027"/>
              <a:chExt cx="1925" cy="937"/>
            </a:xfrm>
          </p:grpSpPr>
          <p:sp>
            <p:nvSpPr>
              <p:cNvPr id="61453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454" name="Oval 14"/>
              <p:cNvSpPr>
                <a:spLocks noChangeArrowheads="1"/>
              </p:cNvSpPr>
              <p:nvPr/>
            </p:nvSpPr>
            <p:spPr bwMode="gray">
              <a:xfrm>
                <a:off x="1974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1455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456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457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458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4104" name="Text Box 19"/>
          <p:cNvSpPr txBox="1">
            <a:spLocks noChangeArrowheads="1"/>
          </p:cNvSpPr>
          <p:nvPr/>
        </p:nvSpPr>
        <p:spPr bwMode="auto">
          <a:xfrm>
            <a:off x="928688" y="1285875"/>
            <a:ext cx="1643062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 dirty="0">
                <a:solidFill>
                  <a:srgbClr val="000000"/>
                </a:solidFill>
              </a:rPr>
              <a:t>Программа модернизации здравоохранения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0" y="4143375"/>
            <a:ext cx="1571625" cy="11430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145213" y="928688"/>
            <a:ext cx="2998787" cy="1601787"/>
            <a:chOff x="1997" y="1314"/>
            <a:chExt cx="1889" cy="1009"/>
          </a:xfrm>
        </p:grpSpPr>
        <p:grpSp>
          <p:nvGrpSpPr>
            <p:cNvPr id="4135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27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4107" name="Text Box 19"/>
          <p:cNvSpPr txBox="1">
            <a:spLocks noChangeArrowheads="1"/>
          </p:cNvSpPr>
          <p:nvPr/>
        </p:nvSpPr>
        <p:spPr bwMode="auto">
          <a:xfrm>
            <a:off x="6786563" y="1143000"/>
            <a:ext cx="1643062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 dirty="0">
                <a:solidFill>
                  <a:srgbClr val="000000"/>
                </a:solidFill>
              </a:rPr>
              <a:t>Программа развития сестринского дела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3286125" y="1500188"/>
            <a:ext cx="2998788" cy="1601787"/>
            <a:chOff x="1997" y="1314"/>
            <a:chExt cx="1889" cy="1009"/>
          </a:xfrm>
        </p:grpSpPr>
        <p:grpSp>
          <p:nvGrpSpPr>
            <p:cNvPr id="4128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6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2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4109" name="Text Box 19"/>
          <p:cNvSpPr txBox="1">
            <a:spLocks noChangeArrowheads="1"/>
          </p:cNvSpPr>
          <p:nvPr/>
        </p:nvSpPr>
        <p:spPr bwMode="auto">
          <a:xfrm>
            <a:off x="3857625" y="1643063"/>
            <a:ext cx="1643063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rgbClr val="000000"/>
                </a:solidFill>
              </a:rPr>
              <a:t>Приоритетный национальный проект «Здоровье»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0" y="2857500"/>
            <a:ext cx="1500188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0000"/>
                </a:solidFill>
              </a:rPr>
              <a:t>Укрепление материально-технической базы медицинских учреждений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11" name="Text Box 19"/>
          <p:cNvSpPr txBox="1">
            <a:spLocks noChangeArrowheads="1"/>
          </p:cNvSpPr>
          <p:nvPr/>
        </p:nvSpPr>
        <p:spPr bwMode="auto">
          <a:xfrm>
            <a:off x="0" y="4214813"/>
            <a:ext cx="150018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dirty="0">
                <a:solidFill>
                  <a:srgbClr val="000000"/>
                </a:solidFill>
              </a:rPr>
              <a:t>Внедрение современных информационных систем в </a:t>
            </a:r>
            <a:r>
              <a:rPr lang="ru-RU" sz="1200" dirty="0" smtClean="0">
                <a:solidFill>
                  <a:srgbClr val="000000"/>
                </a:solidFill>
              </a:rPr>
              <a:t>здравоохранение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0" y="5429250"/>
            <a:ext cx="1500188" cy="121443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4113" name="Text Box 19"/>
          <p:cNvSpPr txBox="1">
            <a:spLocks noChangeArrowheads="1"/>
          </p:cNvSpPr>
          <p:nvPr/>
        </p:nvSpPr>
        <p:spPr bwMode="auto">
          <a:xfrm>
            <a:off x="0" y="5500688"/>
            <a:ext cx="1500188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dirty="0">
                <a:solidFill>
                  <a:srgbClr val="000000"/>
                </a:solidFill>
              </a:rPr>
              <a:t>Внедрение стандартов оказания медицинской помощи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6786563" y="2571750"/>
            <a:ext cx="2357437" cy="121443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auto">
          <a:xfrm>
            <a:off x="6786563" y="3857625"/>
            <a:ext cx="2357437" cy="121443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929438" y="2643188"/>
            <a:ext cx="2051050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Развитие и совершенствование системы непрерывного и многоуровневого профессионального образования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6786563" y="3929063"/>
            <a:ext cx="2357437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Стандартизация технологий профессиональной деятельности специалистов со средним медицинским и фармацевтическим образованием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6786563" y="5143500"/>
            <a:ext cx="2357437" cy="57308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3429000" y="4429125"/>
            <a:ext cx="2000250" cy="92868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7000875" y="5214938"/>
            <a:ext cx="2000250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Развитие дистанционного образования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6858000" y="5715000"/>
            <a:ext cx="2286000" cy="1169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000" dirty="0">
                <a:solidFill>
                  <a:schemeClr val="accent4">
                    <a:lumMod val="10000"/>
                  </a:schemeClr>
                </a:solidFill>
              </a:rPr>
              <a:t>Участие в реализации ПНП «Здоровье» с максимальным использованием теоретического и интеллектуального потенциала специалистов со средним медицинским и фармацевтическим образованием</a:t>
            </a:r>
            <a:endParaRPr lang="en-US" sz="1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3429000" y="5643563"/>
            <a:ext cx="2000250" cy="928687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3429000" y="3286125"/>
            <a:ext cx="2000250" cy="92868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latin typeface="Verdana" pitchFamily="34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429000" y="3429000"/>
            <a:ext cx="2000250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Формирование и пропаганда здорового образа жизни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3429000" y="4643438"/>
            <a:ext cx="2000250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Совершенствование медицинской помощи пострадавшим при ДТП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3500438" y="5643563"/>
            <a:ext cx="2000250" cy="938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100" dirty="0">
                <a:solidFill>
                  <a:schemeClr val="accent4">
                    <a:lumMod val="10000"/>
                  </a:schemeClr>
                </a:solidFill>
              </a:rPr>
              <a:t>Совершенствование медицинской помощи больным с сердечно - сосудистыми заболеваниями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62" name="Freeform 8"/>
          <p:cNvSpPr>
            <a:spLocks/>
          </p:cNvSpPr>
          <p:nvPr/>
        </p:nvSpPr>
        <p:spPr bwMode="gray">
          <a:xfrm>
            <a:off x="5929322" y="2571744"/>
            <a:ext cx="1189040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scene3d>
            <a:camera prst="orthographicFront">
              <a:rot lat="20603692" lon="10058947" rev="1925555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27746E-6 L 0.00174 0.4749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3.61111E-6 0.3333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12893 L -0.0007 0.4965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099" grpId="0"/>
      <p:bldP spid="6148" grpId="0" animBg="1"/>
      <p:bldP spid="61448" grpId="0" animBg="1"/>
      <p:bldP spid="61448" grpId="1" animBg="1"/>
      <p:bldP spid="61450" grpId="0" animBg="1"/>
      <p:bldP spid="61450" grpId="1" animBg="1"/>
      <p:bldP spid="4104" grpId="0"/>
      <p:bldP spid="20" grpId="0" animBg="1"/>
      <p:bldP spid="4107" grpId="0"/>
      <p:bldP spid="4109" grpId="0"/>
      <p:bldP spid="4110" grpId="0"/>
      <p:bldP spid="4111" grpId="0"/>
      <p:bldP spid="49" grpId="0" animBg="1"/>
      <p:bldP spid="4113" grpId="0"/>
      <p:bldP spid="55" grpId="0" animBg="1"/>
      <p:bldP spid="56" grpId="0" animBg="1"/>
      <p:bldP spid="42" grpId="0"/>
      <p:bldP spid="43" grpId="0"/>
      <p:bldP spid="46" grpId="0" animBg="1"/>
      <p:bldP spid="47" grpId="0" animBg="1"/>
      <p:bldP spid="48" grpId="0"/>
      <p:bldP spid="51" grpId="0"/>
      <p:bldP spid="54" grpId="0" animBg="1"/>
      <p:bldP spid="57" grpId="0" animBg="1"/>
      <p:bldP spid="50" grpId="0"/>
      <p:bldP spid="44" grpId="0"/>
      <p:bldP spid="52" grpId="0"/>
      <p:bldP spid="62" grpId="0" animBg="1"/>
      <p:bldP spid="6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4176464" cy="792088"/>
          </a:xfrm>
        </p:spPr>
        <p:txBody>
          <a:bodyPr/>
          <a:lstStyle/>
          <a:p>
            <a:r>
              <a:rPr lang="ru-RU" sz="2400" dirty="0" smtClean="0"/>
              <a:t>Сестринские технологии - в практику</a:t>
            </a:r>
            <a:endParaRPr lang="ru-RU" sz="2400" dirty="0"/>
          </a:p>
        </p:txBody>
      </p:sp>
      <p:sp>
        <p:nvSpPr>
          <p:cNvPr id="3" name="Text Box 100"/>
          <p:cNvSpPr txBox="1">
            <a:spLocks noChangeArrowheads="1"/>
          </p:cNvSpPr>
          <p:nvPr/>
        </p:nvSpPr>
        <p:spPr bwMode="auto">
          <a:xfrm>
            <a:off x="467544" y="1556792"/>
            <a:ext cx="8352928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4500" indent="-444500" eaLnBrk="0" hangingPunct="0">
              <a:buBlip>
                <a:blip r:embed="rId3"/>
              </a:buBlip>
            </a:pPr>
            <a:r>
              <a:rPr lang="ru-RU" sz="2000" b="1" dirty="0" smtClean="0"/>
              <a:t>Круглый стол старшими медсестрами на тему: «Соответствие сестринских умений требованиям новых квалификационных характеристик» (МБУЗ «ГБ №1 им. Семашко г. Ростова-на-Дону»)</a:t>
            </a:r>
          </a:p>
          <a:p>
            <a:pPr marL="444500" indent="-444500" eaLnBrk="0" hangingPunct="0">
              <a:buBlip>
                <a:blip r:embed="rId3"/>
              </a:buBlip>
            </a:pPr>
            <a:r>
              <a:rPr lang="ru-RU" sz="2000" b="1" dirty="0" smtClean="0"/>
              <a:t>Круглый стол на тему: «На пути формирования ЗОЖ среди населения» и «Новые сестринские технологии» (ГБУ РО «ОКБ №2»)</a:t>
            </a:r>
          </a:p>
          <a:p>
            <a:pPr marL="444500" indent="-444500" eaLnBrk="0" hangingPunct="0">
              <a:buBlip>
                <a:blip r:embed="rId3"/>
              </a:buBlip>
            </a:pPr>
            <a:r>
              <a:rPr lang="ru-RU" sz="2000" b="1" dirty="0" smtClean="0"/>
              <a:t>Круглый стол на тему: «Сестринские технологии обеспечения безопасной среды в ЛПУ», «Внедрение ПМУ» («ГБУ РО «ОДБ»)</a:t>
            </a:r>
          </a:p>
          <a:p>
            <a:pPr marL="444500" indent="-444500" eaLnBrk="0" hangingPunct="0">
              <a:buBlip>
                <a:blip r:embed="rId3"/>
              </a:buBlip>
            </a:pPr>
            <a:r>
              <a:rPr lang="ru-RU" sz="2000" b="1" dirty="0" smtClean="0"/>
              <a:t>Круглый стол на тему: «Сестринские технологии обеспечения безопасной среды в ЛПУ», «Вопросы сохранения здоровья» (МБУЗ «ГБ №20 г. Ростова-на-Дону»)</a:t>
            </a:r>
          </a:p>
          <a:p>
            <a:pPr marL="444500" indent="-444500" eaLnBrk="0" hangingPunct="0">
              <a:buBlip>
                <a:blip r:embed="rId3"/>
              </a:buBlip>
            </a:pPr>
            <a:r>
              <a:rPr lang="ru-RU" sz="2000" b="1" dirty="0" smtClean="0"/>
              <a:t> Семинар по организации внедрения ПМУ в сестринскую деятельность (МБУЗ  «ГБ №4 г. Ростова-на-Дону»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Текст 4"/>
          <p:cNvSpPr>
            <a:spLocks noGrp="1"/>
          </p:cNvSpPr>
          <p:nvPr>
            <p:ph type="body" sz="half" idx="2"/>
          </p:nvPr>
        </p:nvSpPr>
        <p:spPr>
          <a:xfrm>
            <a:off x="428625" y="2357438"/>
            <a:ext cx="8429625" cy="2643187"/>
          </a:xfrm>
        </p:spPr>
        <p:txBody>
          <a:bodyPr/>
          <a:lstStyle/>
          <a:p>
            <a:r>
              <a:rPr lang="ru-RU" sz="2000" b="1" dirty="0" smtClean="0"/>
              <a:t>«Внедрение современных информационных систем в здравоохранении»</a:t>
            </a:r>
            <a:r>
              <a:rPr lang="ru-RU" sz="2000" dirty="0" smtClean="0"/>
              <a:t> </a:t>
            </a:r>
            <a:r>
              <a:rPr lang="ru-RU" sz="2000" b="1" dirty="0" smtClean="0"/>
              <a:t>(Программа модернизации здравоохранения)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«Развитие дистанционного образования» (Программа развития сестринского дела)</a:t>
            </a:r>
            <a:endParaRPr lang="ru-RU" sz="2000" dirty="0" smtClean="0"/>
          </a:p>
        </p:txBody>
      </p:sp>
      <p:sp>
        <p:nvSpPr>
          <p:cNvPr id="6" name="Текст 4"/>
          <p:cNvSpPr txBox="1">
            <a:spLocks/>
          </p:cNvSpPr>
          <p:nvPr/>
        </p:nvSpPr>
        <p:spPr bwMode="auto">
          <a:xfrm>
            <a:off x="928688" y="214313"/>
            <a:ext cx="4435400" cy="98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ru-RU" sz="3200" b="1" kern="0" dirty="0">
                <a:latin typeface="+mn-lt"/>
              </a:rPr>
              <a:t>Направления программ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dirty="0" smtClean="0"/>
              <a:t>Формирование единой информационной среды Центра</a:t>
            </a:r>
            <a:endParaRPr lang="en-US" sz="1800" dirty="0" smtClean="0"/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gray">
          <a:xfrm rot="39573186">
            <a:off x="4639470" y="2485231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 rot="3465783">
            <a:off x="4723606" y="4839494"/>
            <a:ext cx="792163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gray">
          <a:xfrm rot="35969022">
            <a:off x="3558381" y="26868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gray">
          <a:xfrm rot="9695295">
            <a:off x="2954338" y="4046538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gray">
          <a:xfrm>
            <a:off x="5356225" y="37385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12" name="AutoShape 8"/>
          <p:cNvSpPr>
            <a:spLocks noChangeArrowheads="1"/>
          </p:cNvSpPr>
          <p:nvPr/>
        </p:nvSpPr>
        <p:spPr bwMode="gray">
          <a:xfrm rot="11919487">
            <a:off x="2952750" y="334486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invGray">
          <a:xfrm>
            <a:off x="2692400" y="1970088"/>
            <a:ext cx="3743325" cy="37449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3429000" y="2028825"/>
            <a:ext cx="360363" cy="360363"/>
            <a:chOff x="1973" y="1706"/>
            <a:chExt cx="227" cy="227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39" name="Group 13"/>
          <p:cNvGrpSpPr>
            <a:grpSpLocks/>
          </p:cNvGrpSpPr>
          <p:nvPr/>
        </p:nvGrpSpPr>
        <p:grpSpPr bwMode="auto">
          <a:xfrm>
            <a:off x="2643188" y="3143250"/>
            <a:ext cx="360362" cy="360363"/>
            <a:chOff x="1565" y="2659"/>
            <a:chExt cx="227" cy="227"/>
          </a:xfrm>
        </p:grpSpPr>
        <p:sp>
          <p:nvSpPr>
            <p:cNvPr id="72718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19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40" name="Group 16"/>
          <p:cNvGrpSpPr>
            <a:grpSpLocks/>
          </p:cNvGrpSpPr>
          <p:nvPr/>
        </p:nvGrpSpPr>
        <p:grpSpPr bwMode="auto">
          <a:xfrm>
            <a:off x="6000750" y="4572000"/>
            <a:ext cx="360363" cy="360363"/>
            <a:chOff x="2109" y="3612"/>
            <a:chExt cx="227" cy="227"/>
          </a:xfrm>
        </p:grpSpPr>
        <p:sp>
          <p:nvSpPr>
            <p:cNvPr id="72721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41" name="Group 19"/>
          <p:cNvGrpSpPr>
            <a:grpSpLocks/>
          </p:cNvGrpSpPr>
          <p:nvPr/>
        </p:nvGrpSpPr>
        <p:grpSpPr bwMode="auto">
          <a:xfrm>
            <a:off x="5143500" y="1928813"/>
            <a:ext cx="360363" cy="360362"/>
            <a:chOff x="3470" y="1706"/>
            <a:chExt cx="227" cy="227"/>
          </a:xfrm>
        </p:grpSpPr>
        <p:sp>
          <p:nvSpPr>
            <p:cNvPr id="72724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25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42" name="Group 22"/>
          <p:cNvGrpSpPr>
            <a:grpSpLocks/>
          </p:cNvGrpSpPr>
          <p:nvPr/>
        </p:nvGrpSpPr>
        <p:grpSpPr bwMode="auto">
          <a:xfrm>
            <a:off x="6227763" y="3684588"/>
            <a:ext cx="360362" cy="360362"/>
            <a:chOff x="3923" y="2659"/>
            <a:chExt cx="227" cy="227"/>
          </a:xfrm>
        </p:grpSpPr>
        <p:sp>
          <p:nvSpPr>
            <p:cNvPr id="72727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43" name="Group 25"/>
          <p:cNvGrpSpPr>
            <a:grpSpLocks/>
          </p:cNvGrpSpPr>
          <p:nvPr/>
        </p:nvGrpSpPr>
        <p:grpSpPr bwMode="auto">
          <a:xfrm>
            <a:off x="4071938" y="5500688"/>
            <a:ext cx="360362" cy="360362"/>
            <a:chOff x="3515" y="3521"/>
            <a:chExt cx="227" cy="227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2732" name="Oval 28"/>
          <p:cNvSpPr>
            <a:spLocks noChangeArrowheads="1"/>
          </p:cNvSpPr>
          <p:nvPr/>
        </p:nvSpPr>
        <p:spPr bwMode="gray">
          <a:xfrm>
            <a:off x="3624263" y="29225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2733" name="Oval 29"/>
          <p:cNvSpPr>
            <a:spLocks noChangeArrowheads="1"/>
          </p:cNvSpPr>
          <p:nvPr/>
        </p:nvSpPr>
        <p:spPr bwMode="gray">
          <a:xfrm>
            <a:off x="3629025" y="2928938"/>
            <a:ext cx="1944688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gray">
          <a:xfrm>
            <a:off x="3751263" y="30495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2735" name="Oval 31"/>
          <p:cNvSpPr>
            <a:spLocks noChangeArrowheads="1"/>
          </p:cNvSpPr>
          <p:nvPr/>
        </p:nvSpPr>
        <p:spPr bwMode="gray">
          <a:xfrm>
            <a:off x="3733800" y="30226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22548" name="Group 44"/>
          <p:cNvGrpSpPr>
            <a:grpSpLocks/>
          </p:cNvGrpSpPr>
          <p:nvPr/>
        </p:nvGrpSpPr>
        <p:grpSpPr bwMode="auto">
          <a:xfrm>
            <a:off x="3835400" y="3133725"/>
            <a:ext cx="1522413" cy="1522413"/>
            <a:chOff x="2416" y="1974"/>
            <a:chExt cx="959" cy="959"/>
          </a:xfrm>
        </p:grpSpPr>
        <p:sp>
          <p:nvSpPr>
            <p:cNvPr id="22576" name="Oval 32"/>
            <p:cNvSpPr>
              <a:spLocks noChangeArrowheads="1"/>
            </p:cNvSpPr>
            <p:nvPr/>
          </p:nvSpPr>
          <p:spPr bwMode="gray">
            <a:xfrm>
              <a:off x="2416" y="1974"/>
              <a:ext cx="959" cy="95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2577" name="Oval 33"/>
            <p:cNvSpPr>
              <a:spLocks noChangeArrowheads="1"/>
            </p:cNvSpPr>
            <p:nvPr/>
          </p:nvSpPr>
          <p:spPr bwMode="gray">
            <a:xfrm>
              <a:off x="2430" y="1986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22549" name="Text Box 38"/>
          <p:cNvSpPr txBox="1">
            <a:spLocks noChangeArrowheads="1"/>
          </p:cNvSpPr>
          <p:nvPr/>
        </p:nvSpPr>
        <p:spPr bwMode="auto">
          <a:xfrm>
            <a:off x="5572125" y="1357313"/>
            <a:ext cx="2643188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Использование продукта «Электронной медицины» в обучении</a:t>
            </a:r>
            <a:endParaRPr lang="en-US" sz="1600" b="1"/>
          </a:p>
        </p:txBody>
      </p:sp>
      <p:sp>
        <p:nvSpPr>
          <p:cNvPr id="22550" name="Text Box 39"/>
          <p:cNvSpPr txBox="1">
            <a:spLocks noChangeArrowheads="1"/>
          </p:cNvSpPr>
          <p:nvPr/>
        </p:nvSpPr>
        <p:spPr bwMode="auto">
          <a:xfrm>
            <a:off x="214313" y="1785938"/>
            <a:ext cx="328295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/>
              <a:t>Обновление парка оргтехники</a:t>
            </a:r>
            <a:endParaRPr lang="en-US" sz="1600" b="1"/>
          </a:p>
        </p:txBody>
      </p:sp>
      <p:sp>
        <p:nvSpPr>
          <p:cNvPr id="22551" name="Text Box 40"/>
          <p:cNvSpPr txBox="1">
            <a:spLocks noChangeArrowheads="1"/>
          </p:cNvSpPr>
          <p:nvPr/>
        </p:nvSpPr>
        <p:spPr bwMode="auto">
          <a:xfrm>
            <a:off x="6640513" y="3714750"/>
            <a:ext cx="250348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Модуль – «Информатика» для всех циклов</a:t>
            </a:r>
            <a:endParaRPr lang="en-US" sz="1600" b="1"/>
          </a:p>
        </p:txBody>
      </p:sp>
      <p:sp>
        <p:nvSpPr>
          <p:cNvPr id="22552" name="Text Box 41"/>
          <p:cNvSpPr txBox="1">
            <a:spLocks noChangeArrowheads="1"/>
          </p:cNvSpPr>
          <p:nvPr/>
        </p:nvSpPr>
        <p:spPr bwMode="auto">
          <a:xfrm>
            <a:off x="2643188" y="6072188"/>
            <a:ext cx="3071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Внедрение дистанционной формы обучения</a:t>
            </a:r>
            <a:endParaRPr lang="en-US" sz="1600" b="1"/>
          </a:p>
        </p:txBody>
      </p:sp>
      <p:sp>
        <p:nvSpPr>
          <p:cNvPr id="22553" name="Text Box 42"/>
          <p:cNvSpPr txBox="1">
            <a:spLocks noChangeArrowheads="1"/>
          </p:cNvSpPr>
          <p:nvPr/>
        </p:nvSpPr>
        <p:spPr bwMode="auto">
          <a:xfrm>
            <a:off x="142875" y="2500313"/>
            <a:ext cx="2357438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/>
              <a:t>Совершенствование  системы «Организация и управление учебным процессом»</a:t>
            </a:r>
            <a:endParaRPr lang="en-US" sz="1600" b="1"/>
          </a:p>
        </p:txBody>
      </p:sp>
      <p:sp>
        <p:nvSpPr>
          <p:cNvPr id="22554" name="Text Box 43"/>
          <p:cNvSpPr txBox="1">
            <a:spLocks noChangeArrowheads="1"/>
          </p:cNvSpPr>
          <p:nvPr/>
        </p:nvSpPr>
        <p:spPr bwMode="auto">
          <a:xfrm>
            <a:off x="214313" y="4143375"/>
            <a:ext cx="214312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/>
              <a:t>Применение мультимедийных технологий</a:t>
            </a:r>
            <a:endParaRPr lang="en-US" sz="1600" b="1"/>
          </a:p>
        </p:txBody>
      </p:sp>
      <p:sp>
        <p:nvSpPr>
          <p:cNvPr id="22555" name="Text Box 38"/>
          <p:cNvSpPr txBox="1">
            <a:spLocks noChangeArrowheads="1"/>
          </p:cNvSpPr>
          <p:nvPr/>
        </p:nvSpPr>
        <p:spPr bwMode="auto">
          <a:xfrm>
            <a:off x="214313" y="5214938"/>
            <a:ext cx="2643187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/>
              <a:t>Открытие кабинетов информационных ресурсов для самоподготовки слушателей</a:t>
            </a:r>
            <a:endParaRPr lang="en-US" sz="1600" b="1"/>
          </a:p>
        </p:txBody>
      </p:sp>
      <p:grpSp>
        <p:nvGrpSpPr>
          <p:cNvPr id="22556" name="Group 16"/>
          <p:cNvGrpSpPr>
            <a:grpSpLocks/>
          </p:cNvGrpSpPr>
          <p:nvPr/>
        </p:nvGrpSpPr>
        <p:grpSpPr bwMode="auto">
          <a:xfrm>
            <a:off x="3071813" y="5072063"/>
            <a:ext cx="360362" cy="360362"/>
            <a:chOff x="2109" y="3612"/>
            <a:chExt cx="227" cy="227"/>
          </a:xfrm>
        </p:grpSpPr>
        <p:sp>
          <p:nvSpPr>
            <p:cNvPr id="4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57" name="Group 16"/>
          <p:cNvGrpSpPr>
            <a:grpSpLocks/>
          </p:cNvGrpSpPr>
          <p:nvPr/>
        </p:nvGrpSpPr>
        <p:grpSpPr bwMode="auto">
          <a:xfrm>
            <a:off x="5357813" y="5357813"/>
            <a:ext cx="360362" cy="360362"/>
            <a:chOff x="2109" y="3612"/>
            <a:chExt cx="227" cy="227"/>
          </a:xfrm>
        </p:grpSpPr>
        <p:sp>
          <p:nvSpPr>
            <p:cNvPr id="50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558" name="Group 16"/>
          <p:cNvGrpSpPr>
            <a:grpSpLocks/>
          </p:cNvGrpSpPr>
          <p:nvPr/>
        </p:nvGrpSpPr>
        <p:grpSpPr bwMode="auto">
          <a:xfrm>
            <a:off x="2571750" y="4214813"/>
            <a:ext cx="360363" cy="360362"/>
            <a:chOff x="2109" y="3612"/>
            <a:chExt cx="227" cy="227"/>
          </a:xfrm>
        </p:grpSpPr>
        <p:sp>
          <p:nvSpPr>
            <p:cNvPr id="53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2559" name="Text Box 38"/>
          <p:cNvSpPr txBox="1">
            <a:spLocks noChangeArrowheads="1"/>
          </p:cNvSpPr>
          <p:nvPr/>
        </p:nvSpPr>
        <p:spPr bwMode="auto">
          <a:xfrm>
            <a:off x="2143125" y="1214438"/>
            <a:ext cx="285750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Поддержка сайта Центра</a:t>
            </a:r>
            <a:endParaRPr lang="en-US" sz="1600" b="1"/>
          </a:p>
        </p:txBody>
      </p:sp>
      <p:sp>
        <p:nvSpPr>
          <p:cNvPr id="22560" name="Text Box 38"/>
          <p:cNvSpPr txBox="1">
            <a:spLocks noChangeArrowheads="1"/>
          </p:cNvSpPr>
          <p:nvPr/>
        </p:nvSpPr>
        <p:spPr bwMode="auto">
          <a:xfrm>
            <a:off x="6286500" y="4714875"/>
            <a:ext cx="26431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Роль библиотеки</a:t>
            </a:r>
            <a:endParaRPr lang="en-US" sz="1600" b="1"/>
          </a:p>
        </p:txBody>
      </p:sp>
      <p:sp>
        <p:nvSpPr>
          <p:cNvPr id="22561" name="Text Box 38"/>
          <p:cNvSpPr txBox="1">
            <a:spLocks noChangeArrowheads="1"/>
          </p:cNvSpPr>
          <p:nvPr/>
        </p:nvSpPr>
        <p:spPr bwMode="auto">
          <a:xfrm>
            <a:off x="5857875" y="5500688"/>
            <a:ext cx="2643188" cy="1077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Система мониторинга нормативной базы здравоохранения и образования</a:t>
            </a:r>
            <a:endParaRPr lang="en-US" sz="1600" b="1"/>
          </a:p>
        </p:txBody>
      </p:sp>
      <p:sp>
        <p:nvSpPr>
          <p:cNvPr id="22562" name="Text Box 38"/>
          <p:cNvSpPr txBox="1">
            <a:spLocks noChangeArrowheads="1"/>
          </p:cNvSpPr>
          <p:nvPr/>
        </p:nvSpPr>
        <p:spPr bwMode="auto">
          <a:xfrm>
            <a:off x="6786563" y="2428875"/>
            <a:ext cx="2000250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/>
              <a:t>Обучение преподавателей компьютерной грамотности</a:t>
            </a:r>
            <a:endParaRPr lang="en-US" sz="1600" b="1"/>
          </a:p>
        </p:txBody>
      </p:sp>
      <p:sp>
        <p:nvSpPr>
          <p:cNvPr id="62" name="AutoShape 6"/>
          <p:cNvSpPr>
            <a:spLocks noChangeArrowheads="1"/>
          </p:cNvSpPr>
          <p:nvPr/>
        </p:nvSpPr>
        <p:spPr bwMode="gray">
          <a:xfrm rot="8427559">
            <a:off x="3382963" y="4748213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gray">
          <a:xfrm rot="6293616">
            <a:off x="3958432" y="5063331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" name="AutoShape 6"/>
          <p:cNvSpPr>
            <a:spLocks noChangeArrowheads="1"/>
          </p:cNvSpPr>
          <p:nvPr/>
        </p:nvSpPr>
        <p:spPr bwMode="gray">
          <a:xfrm rot="1553030">
            <a:off x="5299075" y="44116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gray">
          <a:xfrm rot="20296359">
            <a:off x="5240338" y="2994025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22567" name="Group 19"/>
          <p:cNvGrpSpPr>
            <a:grpSpLocks/>
          </p:cNvGrpSpPr>
          <p:nvPr/>
        </p:nvGrpSpPr>
        <p:grpSpPr bwMode="auto">
          <a:xfrm>
            <a:off x="6072188" y="2714625"/>
            <a:ext cx="360362" cy="360363"/>
            <a:chOff x="3470" y="1706"/>
            <a:chExt cx="227" cy="227"/>
          </a:xfrm>
        </p:grpSpPr>
        <p:sp>
          <p:nvSpPr>
            <p:cNvPr id="67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19"/>
          <p:cNvSpPr>
            <a:spLocks noChangeArrowheads="1"/>
          </p:cNvSpPr>
          <p:nvPr/>
        </p:nvSpPr>
        <p:spPr bwMode="gray">
          <a:xfrm rot="-1543677">
            <a:off x="292100" y="6105525"/>
            <a:ext cx="1211263" cy="304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889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Oval 19"/>
          <p:cNvSpPr>
            <a:spLocks noChangeArrowheads="1"/>
          </p:cNvSpPr>
          <p:nvPr/>
        </p:nvSpPr>
        <p:spPr bwMode="gray">
          <a:xfrm rot="-1543677">
            <a:off x="2578100" y="3248025"/>
            <a:ext cx="1211263" cy="304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889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Oval 19"/>
          <p:cNvSpPr>
            <a:spLocks noChangeArrowheads="1"/>
          </p:cNvSpPr>
          <p:nvPr/>
        </p:nvSpPr>
        <p:spPr bwMode="gray">
          <a:xfrm rot="-1543677">
            <a:off x="5731723" y="4676920"/>
            <a:ext cx="1211263" cy="304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889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Oval 19"/>
          <p:cNvSpPr>
            <a:spLocks noChangeArrowheads="1"/>
          </p:cNvSpPr>
          <p:nvPr/>
        </p:nvSpPr>
        <p:spPr bwMode="gray">
          <a:xfrm rot="-1543677">
            <a:off x="7271438" y="3648221"/>
            <a:ext cx="1211262" cy="304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889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 </a:t>
            </a:r>
            <a:r>
              <a:rPr lang="ru-RU" sz="1800" smtClean="0"/>
              <a:t>Оснащенность учебного процесса оргтехникой</a:t>
            </a:r>
            <a:endParaRPr lang="en-US" sz="1800" smtClean="0"/>
          </a:p>
        </p:txBody>
      </p:sp>
      <p:grpSp>
        <p:nvGrpSpPr>
          <p:cNvPr id="23559" name="Group 23"/>
          <p:cNvGrpSpPr>
            <a:grpSpLocks/>
          </p:cNvGrpSpPr>
          <p:nvPr/>
        </p:nvGrpSpPr>
        <p:grpSpPr bwMode="auto">
          <a:xfrm>
            <a:off x="559255" y="1319375"/>
            <a:ext cx="7929563" cy="4910137"/>
            <a:chOff x="497" y="1080"/>
            <a:chExt cx="4399" cy="3093"/>
          </a:xfrm>
        </p:grpSpPr>
        <p:sp>
          <p:nvSpPr>
            <p:cNvPr id="62467" name="Freeform 3"/>
            <p:cNvSpPr>
              <a:spLocks noEditPoints="1"/>
            </p:cNvSpPr>
            <p:nvPr/>
          </p:nvSpPr>
          <p:spPr bwMode="gray">
            <a:xfrm rot="20241944">
              <a:off x="579" y="1791"/>
              <a:ext cx="4317" cy="1766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tint val="9412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573" name="Oval 18"/>
            <p:cNvSpPr>
              <a:spLocks noChangeArrowheads="1"/>
            </p:cNvSpPr>
            <p:nvPr/>
          </p:nvSpPr>
          <p:spPr bwMode="gray">
            <a:xfrm rot="-1543677">
              <a:off x="2601" y="1821"/>
              <a:ext cx="67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9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4" name="Oval 19"/>
            <p:cNvSpPr>
              <a:spLocks noChangeArrowheads="1"/>
            </p:cNvSpPr>
            <p:nvPr/>
          </p:nvSpPr>
          <p:spPr bwMode="gray">
            <a:xfrm rot="-1543677">
              <a:off x="3671" y="1731"/>
              <a:ext cx="67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9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5" name="Oval 20"/>
            <p:cNvSpPr>
              <a:spLocks noChangeArrowheads="1"/>
            </p:cNvSpPr>
            <p:nvPr/>
          </p:nvSpPr>
          <p:spPr bwMode="gray">
            <a:xfrm rot="-1543677">
              <a:off x="1372" y="3981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020A53"/>
                </a:gs>
                <a:gs pos="100000">
                  <a:srgbClr val="557C96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6" name="Oval 21"/>
            <p:cNvSpPr>
              <a:spLocks noChangeArrowheads="1"/>
            </p:cNvSpPr>
            <p:nvPr/>
          </p:nvSpPr>
          <p:spPr bwMode="gray">
            <a:xfrm rot="-1543677">
              <a:off x="2442" y="3801"/>
              <a:ext cx="67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9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77" name="Oval 22"/>
            <p:cNvSpPr>
              <a:spLocks noChangeArrowheads="1"/>
            </p:cNvSpPr>
            <p:nvPr/>
          </p:nvSpPr>
          <p:spPr bwMode="gray">
            <a:xfrm rot="-1543677">
              <a:off x="497" y="2971"/>
              <a:ext cx="67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9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68" name="Oval 4"/>
            <p:cNvSpPr>
              <a:spLocks noChangeArrowheads="1"/>
            </p:cNvSpPr>
            <p:nvPr/>
          </p:nvSpPr>
          <p:spPr bwMode="gray">
            <a:xfrm>
              <a:off x="2835" y="1080"/>
              <a:ext cx="708" cy="72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2469" name="Oval 5"/>
            <p:cNvSpPr>
              <a:spLocks noChangeArrowheads="1"/>
            </p:cNvSpPr>
            <p:nvPr/>
          </p:nvSpPr>
          <p:spPr bwMode="gray">
            <a:xfrm>
              <a:off x="576" y="3330"/>
              <a:ext cx="712" cy="72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2470" name="Oval 6"/>
            <p:cNvSpPr>
              <a:spLocks noChangeArrowheads="1"/>
            </p:cNvSpPr>
            <p:nvPr/>
          </p:nvSpPr>
          <p:spPr bwMode="gray">
            <a:xfrm>
              <a:off x="1527" y="3195"/>
              <a:ext cx="753" cy="7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581" name="Text Box 9"/>
            <p:cNvSpPr txBox="1">
              <a:spLocks noChangeArrowheads="1"/>
            </p:cNvSpPr>
            <p:nvPr/>
          </p:nvSpPr>
          <p:spPr bwMode="white">
            <a:xfrm>
              <a:off x="497" y="3510"/>
              <a:ext cx="85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600" b="1">
                  <a:latin typeface="Arial Narrow" pitchFamily="34" charset="0"/>
                </a:rPr>
                <a:t>компьютеры</a:t>
              </a:r>
            </a:p>
            <a:p>
              <a:pPr algn="ctr" eaLnBrk="0" hangingPunct="0"/>
              <a:r>
                <a:rPr lang="ru-RU" sz="1600" b="1">
                  <a:latin typeface="Arial Narrow" pitchFamily="34" charset="0"/>
                </a:rPr>
                <a:t> 56</a:t>
              </a:r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582" name="Text Box 10"/>
            <p:cNvSpPr txBox="1">
              <a:spLocks noChangeArrowheads="1"/>
            </p:cNvSpPr>
            <p:nvPr/>
          </p:nvSpPr>
          <p:spPr bwMode="white">
            <a:xfrm>
              <a:off x="2716" y="1260"/>
              <a:ext cx="94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200" b="1">
                  <a:latin typeface="Arial Narrow" pitchFamily="34" charset="0"/>
                </a:rPr>
                <a:t>мультимедийные проекторы</a:t>
              </a:r>
            </a:p>
            <a:p>
              <a:pPr algn="ctr" eaLnBrk="0" hangingPunct="0"/>
              <a:r>
                <a:rPr lang="ru-RU" sz="1600" b="1">
                  <a:latin typeface="Arial Narrow" pitchFamily="34" charset="0"/>
                </a:rPr>
                <a:t>24</a:t>
              </a:r>
              <a:endParaRPr lang="en-US" sz="1600" b="1">
                <a:latin typeface="Arial Narrow" pitchFamily="34" charset="0"/>
              </a:endParaRPr>
            </a:p>
          </p:txBody>
        </p:sp>
        <p:sp>
          <p:nvSpPr>
            <p:cNvPr id="23583" name="Text Box 11"/>
            <p:cNvSpPr txBox="1">
              <a:spLocks noChangeArrowheads="1"/>
            </p:cNvSpPr>
            <p:nvPr/>
          </p:nvSpPr>
          <p:spPr bwMode="white">
            <a:xfrm>
              <a:off x="4440" y="1663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>
                <a:latin typeface="Verdana" pitchFamily="34" charset="0"/>
              </a:endParaRPr>
            </a:p>
          </p:txBody>
        </p:sp>
      </p:grpSp>
      <p:sp>
        <p:nvSpPr>
          <p:cNvPr id="24" name="Oval 5"/>
          <p:cNvSpPr>
            <a:spLocks noChangeArrowheads="1"/>
          </p:cNvSpPr>
          <p:nvPr/>
        </p:nvSpPr>
        <p:spPr bwMode="gray">
          <a:xfrm>
            <a:off x="2714625" y="2071688"/>
            <a:ext cx="1214438" cy="1143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white">
          <a:xfrm>
            <a:off x="2643188" y="2357438"/>
            <a:ext cx="128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latin typeface="Arial Narrow" pitchFamily="34" charset="0"/>
              </a:rPr>
              <a:t>ноутбуки </a:t>
            </a:r>
          </a:p>
          <a:p>
            <a:pPr algn="ctr" eaLnBrk="0" hangingPunct="0"/>
            <a:r>
              <a:rPr lang="ru-RU" sz="1600" b="1" dirty="0" smtClean="0">
                <a:latin typeface="Arial Narrow" pitchFamily="34" charset="0"/>
              </a:rPr>
              <a:t>70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gray">
          <a:xfrm>
            <a:off x="1071563" y="3143250"/>
            <a:ext cx="1285875" cy="12144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white">
          <a:xfrm>
            <a:off x="1000125" y="3500438"/>
            <a:ext cx="142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latin typeface="Arial Narrow" pitchFamily="34" charset="0"/>
              </a:rPr>
              <a:t>тонкий клиент </a:t>
            </a:r>
          </a:p>
          <a:p>
            <a:pPr algn="ctr" eaLnBrk="0" hangingPunct="0"/>
            <a:r>
              <a:rPr lang="ru-RU" sz="1600" b="1">
                <a:latin typeface="Arial Narrow" pitchFamily="34" charset="0"/>
              </a:rPr>
              <a:t>15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gray">
          <a:xfrm>
            <a:off x="6643688" y="1285875"/>
            <a:ext cx="1214437" cy="107156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gray">
          <a:xfrm>
            <a:off x="7526416" y="2500313"/>
            <a:ext cx="1214438" cy="121443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66" name="Text Box 10"/>
          <p:cNvSpPr txBox="1">
            <a:spLocks noChangeArrowheads="1"/>
          </p:cNvSpPr>
          <p:nvPr/>
        </p:nvSpPr>
        <p:spPr bwMode="white">
          <a:xfrm>
            <a:off x="2571750" y="5072063"/>
            <a:ext cx="1071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latin typeface="Arial Narrow" pitchFamily="34" charset="0"/>
              </a:rPr>
              <a:t>принтеры</a:t>
            </a:r>
          </a:p>
          <a:p>
            <a:pPr algn="ctr" eaLnBrk="0" hangingPunct="0"/>
            <a:r>
              <a:rPr lang="ru-RU" sz="1600" b="1">
                <a:latin typeface="Arial Narrow" pitchFamily="34" charset="0"/>
              </a:rPr>
              <a:t>43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23567" name="Text Box 10"/>
          <p:cNvSpPr txBox="1">
            <a:spLocks noChangeArrowheads="1"/>
          </p:cNvSpPr>
          <p:nvPr/>
        </p:nvSpPr>
        <p:spPr bwMode="white">
          <a:xfrm>
            <a:off x="7358063" y="2928938"/>
            <a:ext cx="1071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latin typeface="Arial Narrow" pitchFamily="34" charset="0"/>
              </a:rPr>
              <a:t>документ </a:t>
            </a:r>
          </a:p>
          <a:p>
            <a:pPr algn="ctr" eaLnBrk="0" hangingPunct="0"/>
            <a:r>
              <a:rPr lang="ru-RU" sz="1600" b="1">
                <a:latin typeface="Arial Narrow" pitchFamily="34" charset="0"/>
              </a:rPr>
              <a:t>камеры</a:t>
            </a:r>
          </a:p>
          <a:p>
            <a:pPr algn="ctr" eaLnBrk="0" hangingPunct="0"/>
            <a:r>
              <a:rPr lang="ru-RU" sz="1600" b="1">
                <a:latin typeface="Arial Narrow" pitchFamily="34" charset="0"/>
              </a:rPr>
              <a:t>8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23568" name="Text Box 10"/>
          <p:cNvSpPr txBox="1">
            <a:spLocks noChangeArrowheads="1"/>
          </p:cNvSpPr>
          <p:nvPr/>
        </p:nvSpPr>
        <p:spPr bwMode="white">
          <a:xfrm>
            <a:off x="6643688" y="1500188"/>
            <a:ext cx="1285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Arial Narrow" pitchFamily="34" charset="0"/>
              </a:rPr>
              <a:t>фото и видео</a:t>
            </a:r>
          </a:p>
          <a:p>
            <a:pPr algn="ctr" eaLnBrk="0" hangingPunct="0"/>
            <a:r>
              <a:rPr lang="ru-RU" sz="1600" b="1" dirty="0" smtClean="0">
                <a:latin typeface="Arial Narrow" pitchFamily="34" charset="0"/>
              </a:rPr>
              <a:t>4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gray">
          <a:xfrm>
            <a:off x="4429125" y="4429125"/>
            <a:ext cx="1214438" cy="121443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Oval 6"/>
          <p:cNvSpPr>
            <a:spLocks noChangeArrowheads="1"/>
          </p:cNvSpPr>
          <p:nvPr/>
        </p:nvSpPr>
        <p:spPr bwMode="gray">
          <a:xfrm>
            <a:off x="5949866" y="3571875"/>
            <a:ext cx="1367465" cy="1143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1600" b="1" dirty="0">
              <a:latin typeface="Arial Narrow" pitchFamily="34" charset="0"/>
            </a:endParaRPr>
          </a:p>
          <a:p>
            <a:pPr algn="ctr">
              <a:defRPr/>
            </a:pPr>
            <a:endParaRPr lang="ru-RU" sz="1400" b="1" dirty="0" smtClean="0">
              <a:latin typeface="Arial Narrow" pitchFamily="34" charset="0"/>
            </a:endParaRPr>
          </a:p>
          <a:p>
            <a:pPr algn="ctr">
              <a:defRPr/>
            </a:pPr>
            <a:r>
              <a:rPr lang="ru-RU" sz="1400" b="1" dirty="0" err="1" smtClean="0">
                <a:latin typeface="Arial Narrow" pitchFamily="34" charset="0"/>
              </a:rPr>
              <a:t>Многофункци</a:t>
            </a:r>
            <a:r>
              <a:rPr lang="ru-RU" sz="1400" b="1" dirty="0" smtClean="0">
                <a:latin typeface="Arial Narrow" pitchFamily="34" charset="0"/>
              </a:rPr>
              <a:t>-</a:t>
            </a:r>
          </a:p>
          <a:p>
            <a:pPr algn="ctr">
              <a:defRPr/>
            </a:pPr>
            <a:r>
              <a:rPr lang="ru-RU" sz="1400" b="1" dirty="0" err="1" smtClean="0">
                <a:latin typeface="Arial Narrow" pitchFamily="34" charset="0"/>
              </a:rPr>
              <a:t>ональные</a:t>
            </a:r>
            <a:endParaRPr lang="ru-RU" sz="1400" b="1" dirty="0" smtClean="0">
              <a:latin typeface="Arial Narrow" pitchFamily="34" charset="0"/>
            </a:endParaRPr>
          </a:p>
          <a:p>
            <a:pPr algn="ctr">
              <a:defRPr/>
            </a:pPr>
            <a:r>
              <a:rPr lang="ru-RU" sz="1400" b="1" dirty="0" smtClean="0">
                <a:latin typeface="Arial Narrow" pitchFamily="34" charset="0"/>
              </a:rPr>
              <a:t> устройства</a:t>
            </a:r>
            <a:endParaRPr lang="ru-RU" sz="1400" b="1" dirty="0">
              <a:latin typeface="Arial Narrow" pitchFamily="34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Arial Narrow" pitchFamily="34" charset="0"/>
              </a:rPr>
              <a:t>7</a:t>
            </a:r>
            <a:endParaRPr lang="en-US" sz="1600" b="1" dirty="0">
              <a:latin typeface="Arial Narrow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23571" name="Text Box 10"/>
          <p:cNvSpPr txBox="1">
            <a:spLocks noChangeArrowheads="1"/>
          </p:cNvSpPr>
          <p:nvPr/>
        </p:nvSpPr>
        <p:spPr bwMode="white">
          <a:xfrm>
            <a:off x="4429125" y="4714875"/>
            <a:ext cx="114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latin typeface="Arial Narrow" pitchFamily="34" charset="0"/>
              </a:rPr>
              <a:t>сканеры</a:t>
            </a:r>
          </a:p>
          <a:p>
            <a:pPr algn="ctr" eaLnBrk="0" hangingPunct="0"/>
            <a:r>
              <a:rPr lang="ru-RU" sz="1600" b="1">
                <a:latin typeface="Arial Narrow" pitchFamily="34" charset="0"/>
              </a:rPr>
              <a:t>9</a:t>
            </a:r>
            <a:endParaRPr lang="en-US" sz="1600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92"/>
          <p:cNvGrpSpPr>
            <a:grpSpLocks/>
          </p:cNvGrpSpPr>
          <p:nvPr/>
        </p:nvGrpSpPr>
        <p:grpSpPr bwMode="auto">
          <a:xfrm>
            <a:off x="428625" y="2571750"/>
            <a:ext cx="762000" cy="665163"/>
            <a:chOff x="3174" y="2656"/>
            <a:chExt cx="1549" cy="1351"/>
          </a:xfrm>
        </p:grpSpPr>
        <p:sp>
          <p:nvSpPr>
            <p:cNvPr id="24597" name="AutoShape 9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8" name="AutoShape 9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55" name="AutoShape 95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79" name="Text Box 97"/>
          <p:cNvSpPr txBox="1">
            <a:spLocks noChangeArrowheads="1"/>
          </p:cNvSpPr>
          <p:nvPr/>
        </p:nvSpPr>
        <p:spPr bwMode="auto">
          <a:xfrm>
            <a:off x="1928813" y="1357313"/>
            <a:ext cx="5072062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4000" b="1" dirty="0"/>
              <a:t>Цель создания</a:t>
            </a:r>
            <a:endParaRPr lang="en-US" sz="4000" b="1" dirty="0"/>
          </a:p>
        </p:txBody>
      </p:sp>
      <p:sp>
        <p:nvSpPr>
          <p:cNvPr id="24580" name="Text Box 100"/>
          <p:cNvSpPr txBox="1">
            <a:spLocks noChangeArrowheads="1"/>
          </p:cNvSpPr>
          <p:nvPr/>
        </p:nvSpPr>
        <p:spPr bwMode="auto">
          <a:xfrm>
            <a:off x="1285875" y="2500313"/>
            <a:ext cx="7500938" cy="769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b="1" dirty="0"/>
              <a:t>повышение качества организации, планирования и управления процессом обучения</a:t>
            </a:r>
            <a:endParaRPr lang="en-US" sz="2200" b="1" dirty="0"/>
          </a:p>
        </p:txBody>
      </p:sp>
      <p:sp>
        <p:nvSpPr>
          <p:cNvPr id="24581" name="Text Box 111"/>
          <p:cNvSpPr txBox="1">
            <a:spLocks noChangeArrowheads="1"/>
          </p:cNvSpPr>
          <p:nvPr/>
        </p:nvSpPr>
        <p:spPr bwMode="auto">
          <a:xfrm>
            <a:off x="1285875" y="3429000"/>
            <a:ext cx="7500938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b="1"/>
              <a:t>повышение производительности и оперативности при выполнении операций сбора и обработки информации</a:t>
            </a:r>
            <a:endParaRPr lang="en-US" sz="2200" b="1"/>
          </a:p>
        </p:txBody>
      </p:sp>
      <p:sp>
        <p:nvSpPr>
          <p:cNvPr id="24582" name="Text Box 114"/>
          <p:cNvSpPr txBox="1">
            <a:spLocks noChangeArrowheads="1"/>
          </p:cNvSpPr>
          <p:nvPr/>
        </p:nvSpPr>
        <p:spPr bwMode="auto">
          <a:xfrm>
            <a:off x="1285875" y="4572000"/>
            <a:ext cx="7429500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b="1"/>
              <a:t>улучшение управляемости и повышение гибкости используемых в Центре бизнес-процессов</a:t>
            </a:r>
            <a:endParaRPr lang="en-US" sz="2200" b="1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071563" y="214313"/>
            <a:ext cx="4214812" cy="8572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b="1" kern="0" dirty="0">
                <a:latin typeface="+mj-lt"/>
                <a:ea typeface="+mj-ea"/>
                <a:cs typeface="+mj-cs"/>
              </a:rPr>
              <a:t>Система «Организация и управление учебным процессом»</a:t>
            </a:r>
          </a:p>
        </p:txBody>
      </p:sp>
      <p:grpSp>
        <p:nvGrpSpPr>
          <p:cNvPr id="24584" name="Group 92"/>
          <p:cNvGrpSpPr>
            <a:grpSpLocks/>
          </p:cNvGrpSpPr>
          <p:nvPr/>
        </p:nvGrpSpPr>
        <p:grpSpPr bwMode="auto">
          <a:xfrm>
            <a:off x="428625" y="3571875"/>
            <a:ext cx="762000" cy="665163"/>
            <a:chOff x="3174" y="2656"/>
            <a:chExt cx="1549" cy="1351"/>
          </a:xfrm>
        </p:grpSpPr>
        <p:sp>
          <p:nvSpPr>
            <p:cNvPr id="24594" name="AutoShape 9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5" name="AutoShape 9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95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5" name="Group 92"/>
          <p:cNvGrpSpPr>
            <a:grpSpLocks/>
          </p:cNvGrpSpPr>
          <p:nvPr/>
        </p:nvGrpSpPr>
        <p:grpSpPr bwMode="auto">
          <a:xfrm>
            <a:off x="428625" y="4500563"/>
            <a:ext cx="762000" cy="665162"/>
            <a:chOff x="3174" y="2656"/>
            <a:chExt cx="1549" cy="1351"/>
          </a:xfrm>
        </p:grpSpPr>
        <p:sp>
          <p:nvSpPr>
            <p:cNvPr id="24591" name="AutoShape 9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2" name="AutoShape 9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95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6" name="Group 92"/>
          <p:cNvGrpSpPr>
            <a:grpSpLocks/>
          </p:cNvGrpSpPr>
          <p:nvPr/>
        </p:nvGrpSpPr>
        <p:grpSpPr bwMode="auto">
          <a:xfrm>
            <a:off x="428625" y="5643563"/>
            <a:ext cx="785813" cy="642937"/>
            <a:chOff x="3174" y="2656"/>
            <a:chExt cx="1549" cy="1351"/>
          </a:xfrm>
        </p:grpSpPr>
        <p:sp>
          <p:nvSpPr>
            <p:cNvPr id="24588" name="AutoShape 9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9" name="AutoShape 9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95"/>
            <p:cNvSpPr>
              <a:spLocks noChangeArrowheads="1"/>
            </p:cNvSpPr>
            <p:nvPr/>
          </p:nvSpPr>
          <p:spPr bwMode="gray">
            <a:xfrm>
              <a:off x="3265" y="2736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7" name="Text Box 114"/>
          <p:cNvSpPr txBox="1">
            <a:spLocks noChangeArrowheads="1"/>
          </p:cNvSpPr>
          <p:nvPr/>
        </p:nvSpPr>
        <p:spPr bwMode="auto">
          <a:xfrm>
            <a:off x="1357313" y="5715000"/>
            <a:ext cx="7429500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b="1"/>
              <a:t>действенный контроль на всех этапах</a:t>
            </a:r>
            <a:endParaRPr lang="en-US" sz="2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1" grpId="0"/>
      <p:bldP spid="24582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dirty="0" smtClean="0"/>
              <a:t>«Организация  и управление учебным процессом»</a:t>
            </a:r>
            <a:endParaRPr lang="en-US" sz="2000" dirty="0" smtClean="0"/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5938"/>
            <a:ext cx="8929688" cy="5072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ru-RU" sz="2000" dirty="0" smtClean="0">
                <a:latin typeface="Arial Narrow" pitchFamily="34" charset="0"/>
              </a:rPr>
              <a:t>Единое информационное пространство для отделов комплектации, аттестации, сертификации, методического кабинета и учебной части. Общая база данных, единые справочники: предприятий и ЛПУ, специальностей, медицинских должностей, циклов, учебных планов, дисциплин.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ru-RU" sz="2000" dirty="0" smtClean="0">
                <a:latin typeface="Arial Narrow" pitchFamily="34" charset="0"/>
              </a:rPr>
              <a:t>Упорядочение бизнес-процессов, четкое разграничение прав доступа к данным согласно исполняемых обязанностей пользователей. Множество встроенных точек контроля корректности исполняемых операций и соблюдения заданных бизнес-процессов позволяет исключить большинство ошибок в процессе деятельности отделов Центра. Повышение качества работы упомянутых подразделений, аккуратность  оформления  документации 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ru-RU" sz="2000" dirty="0" smtClean="0">
                <a:latin typeface="Arial Narrow" pitchFamily="34" charset="0"/>
              </a:rPr>
              <a:t>Простой, удобный и интуитивно понятный интерфейс. Возможность работы с расписаниями занятий автономно, без подключения к центральной базе данных, в том числе дома.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ru-RU" sz="2000" dirty="0" smtClean="0">
                <a:latin typeface="Arial Narrow" pitchFamily="34" charset="0"/>
              </a:rPr>
              <a:t>Оформление большинства приказов, связанных с организацией учебного процесса, включая все текущие приказы по учебным циклам, а также приказы регулирования нагрузки штатных преподавателей.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ru-RU" sz="2000" dirty="0" smtClean="0">
                <a:latin typeface="Arial Narrow" pitchFamily="34" charset="0"/>
              </a:rPr>
              <a:t>Обширная система аналитической и контрольной отчетности.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marL="271463" lvl="1" indent="-271463" eaLnBrk="1" hangingPunct="1">
              <a:lnSpc>
                <a:spcPct val="90000"/>
              </a:lnSpc>
            </a:pPr>
            <a:endParaRPr lang="en-US" dirty="0" smtClean="0">
              <a:latin typeface="Arial Narrow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black">
          <a:xfrm>
            <a:off x="857250" y="1214438"/>
            <a:ext cx="3962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i="1" kern="0" dirty="0">
                <a:latin typeface="+mj-lt"/>
                <a:ea typeface="+mj-ea"/>
                <a:cs typeface="+mj-cs"/>
              </a:rPr>
              <a:t>Преимущества системы</a:t>
            </a:r>
            <a:endParaRPr lang="en-US" sz="2000" b="1" i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dirty="0" smtClean="0"/>
              <a:t>Диаграмма информационных потоков системы</a:t>
            </a:r>
            <a:endParaRPr lang="en-US" sz="2000" dirty="0" smtClean="0"/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285750" y="1285875"/>
            <a:ext cx="1928813" cy="1724025"/>
            <a:chOff x="2170" y="1915"/>
            <a:chExt cx="1430" cy="1430"/>
          </a:xfrm>
        </p:grpSpPr>
        <p:sp>
          <p:nvSpPr>
            <p:cNvPr id="26656" name="Oval 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593" name="Oval 9"/>
            <p:cNvSpPr>
              <a:spLocks noChangeArrowheads="1"/>
            </p:cNvSpPr>
            <p:nvPr/>
          </p:nvSpPr>
          <p:spPr bwMode="gray">
            <a:xfrm>
              <a:off x="2254" y="2001"/>
              <a:ext cx="1263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8" name="Oval 1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7595" name="Oval 11"/>
            <p:cNvSpPr>
              <a:spLocks noChangeArrowheads="1"/>
            </p:cNvSpPr>
            <p:nvPr/>
          </p:nvSpPr>
          <p:spPr bwMode="gray">
            <a:xfrm>
              <a:off x="2337" y="2084"/>
              <a:ext cx="1096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60" name="Oval 1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67600" name="AutoShape 16"/>
          <p:cNvSpPr>
            <a:spLocks noChangeArrowheads="1"/>
          </p:cNvSpPr>
          <p:nvPr/>
        </p:nvSpPr>
        <p:spPr bwMode="gray">
          <a:xfrm>
            <a:off x="357188" y="5572125"/>
            <a:ext cx="2714625" cy="64293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7601" name="AutoShape 17"/>
          <p:cNvSpPr>
            <a:spLocks noChangeArrowheads="1"/>
          </p:cNvSpPr>
          <p:nvPr/>
        </p:nvSpPr>
        <p:spPr bwMode="gray">
          <a:xfrm>
            <a:off x="6215063" y="1285875"/>
            <a:ext cx="2357437" cy="7143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7602" name="AutoShape 18"/>
          <p:cNvSpPr>
            <a:spLocks noChangeArrowheads="1"/>
          </p:cNvSpPr>
          <p:nvPr/>
        </p:nvSpPr>
        <p:spPr bwMode="gray">
          <a:xfrm>
            <a:off x="2928938" y="4214813"/>
            <a:ext cx="2571750" cy="7143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6631" name="Text Box 19"/>
          <p:cNvSpPr txBox="1">
            <a:spLocks noChangeArrowheads="1"/>
          </p:cNvSpPr>
          <p:nvPr/>
        </p:nvSpPr>
        <p:spPr bwMode="gray">
          <a:xfrm>
            <a:off x="285750" y="171450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latin typeface="Arial Narrow" pitchFamily="34" charset="0"/>
              </a:rPr>
              <a:t>Отдел комплектации</a:t>
            </a:r>
            <a:endParaRPr lang="en-US" b="1">
              <a:latin typeface="Arial Narrow" pitchFamily="34" charset="0"/>
            </a:endParaRPr>
          </a:p>
        </p:txBody>
      </p:sp>
      <p:sp>
        <p:nvSpPr>
          <p:cNvPr id="26632" name="Text Box 22"/>
          <p:cNvSpPr txBox="1">
            <a:spLocks noChangeArrowheads="1"/>
          </p:cNvSpPr>
          <p:nvPr/>
        </p:nvSpPr>
        <p:spPr bwMode="gray">
          <a:xfrm>
            <a:off x="6572250" y="1428750"/>
            <a:ext cx="1595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dirty="0">
                <a:latin typeface="Arial Narrow" pitchFamily="34" charset="0"/>
              </a:rPr>
              <a:t>Методический </a:t>
            </a:r>
          </a:p>
          <a:p>
            <a:pPr algn="ctr" eaLnBrk="0" hangingPunct="0"/>
            <a:r>
              <a:rPr lang="ru-RU" b="1" dirty="0">
                <a:latin typeface="Arial Narrow" pitchFamily="34" charset="0"/>
              </a:rPr>
              <a:t>кабинет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6633" name="Text Box 23"/>
          <p:cNvSpPr txBox="1">
            <a:spLocks noChangeArrowheads="1"/>
          </p:cNvSpPr>
          <p:nvPr/>
        </p:nvSpPr>
        <p:spPr bwMode="gray">
          <a:xfrm>
            <a:off x="3214688" y="4286250"/>
            <a:ext cx="2071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latin typeface="Arial Narrow" pitchFamily="34" charset="0"/>
              </a:rPr>
              <a:t>Аттестационный отдел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gray">
          <a:xfrm>
            <a:off x="3000375" y="2786063"/>
            <a:ext cx="2500313" cy="6429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6635" name="Text Box 25"/>
          <p:cNvSpPr txBox="1">
            <a:spLocks noChangeArrowheads="1"/>
          </p:cNvSpPr>
          <p:nvPr/>
        </p:nvSpPr>
        <p:spPr bwMode="gray">
          <a:xfrm>
            <a:off x="2928938" y="2857500"/>
            <a:ext cx="2500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latin typeface="Arial Narrow" pitchFamily="34" charset="0"/>
              </a:rPr>
              <a:t>Сертификационный отдел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6636" name="Text Box 22"/>
          <p:cNvSpPr txBox="1">
            <a:spLocks noChangeArrowheads="1"/>
          </p:cNvSpPr>
          <p:nvPr/>
        </p:nvSpPr>
        <p:spPr bwMode="gray">
          <a:xfrm>
            <a:off x="357188" y="5715000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latin typeface="Arial Narrow" pitchFamily="34" charset="0"/>
              </a:rPr>
              <a:t>Экзаменационный блок</a:t>
            </a:r>
            <a:endParaRPr lang="en-US" b="1">
              <a:latin typeface="Arial Narrow" pitchFamily="34" charset="0"/>
            </a:endParaRP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gray">
          <a:xfrm>
            <a:off x="3071813" y="1285875"/>
            <a:ext cx="2286000" cy="7143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6638" name="Text Box 21"/>
          <p:cNvSpPr txBox="1">
            <a:spLocks noChangeArrowheads="1"/>
          </p:cNvSpPr>
          <p:nvPr/>
        </p:nvSpPr>
        <p:spPr bwMode="gray">
          <a:xfrm>
            <a:off x="3429000" y="1500188"/>
            <a:ext cx="1550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dirty="0">
                <a:latin typeface="Arial Narrow" pitchFamily="34" charset="0"/>
              </a:rPr>
              <a:t>Учебная часть</a:t>
            </a:r>
            <a:endParaRPr lang="en-US" b="1" dirty="0">
              <a:latin typeface="Arial Narrow" pitchFamily="34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 rot="5400000">
            <a:off x="4001294" y="2356644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071688" y="1857375"/>
            <a:ext cx="928687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5429250" y="1714500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0800000" flipV="1">
            <a:off x="4786313" y="2071688"/>
            <a:ext cx="2643187" cy="642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10800000" flipV="1">
            <a:off x="4572000" y="2071688"/>
            <a:ext cx="2928938" cy="20716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071688" y="2357438"/>
            <a:ext cx="2000250" cy="1785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071688" y="2357438"/>
            <a:ext cx="1857375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16200000" flipV="1">
            <a:off x="214313" y="4143375"/>
            <a:ext cx="2357438" cy="357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1571625" y="4786313"/>
            <a:ext cx="1714500" cy="714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1571625" y="3571875"/>
            <a:ext cx="2535238" cy="19256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 flipH="1" flipV="1">
            <a:off x="892969" y="2893219"/>
            <a:ext cx="3286125" cy="1928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5500688" y="3143250"/>
            <a:ext cx="1785937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4429125" y="4929188"/>
            <a:ext cx="2000250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2143125" y="2428875"/>
            <a:ext cx="5000625" cy="3286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6" name="AutoShape 36"/>
          <p:cNvSpPr>
            <a:spLocks noChangeArrowheads="1"/>
          </p:cNvSpPr>
          <p:nvPr/>
        </p:nvSpPr>
        <p:spPr bwMode="auto">
          <a:xfrm>
            <a:off x="5929313" y="3714750"/>
            <a:ext cx="3000375" cy="785813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Сертификат </a:t>
            </a:r>
          </a:p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специалиста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97" name="AutoShape 36"/>
          <p:cNvSpPr>
            <a:spLocks noChangeArrowheads="1"/>
          </p:cNvSpPr>
          <p:nvPr/>
        </p:nvSpPr>
        <p:spPr bwMode="auto">
          <a:xfrm>
            <a:off x="5929313" y="4714875"/>
            <a:ext cx="3000375" cy="785813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Удостоверение о </a:t>
            </a:r>
          </a:p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категории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98" name="AutoShape 36"/>
          <p:cNvSpPr>
            <a:spLocks noChangeArrowheads="1"/>
          </p:cNvSpPr>
          <p:nvPr/>
        </p:nvSpPr>
        <p:spPr bwMode="auto">
          <a:xfrm>
            <a:off x="6000750" y="5786438"/>
            <a:ext cx="2928938" cy="857250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Свидетельство о </a:t>
            </a:r>
          </a:p>
          <a:p>
            <a:pPr algn="ctr" eaLnBrk="0" hangingPunct="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повышении квалификации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" name="AutoShape 16"/>
          <p:cNvSpPr>
            <a:spLocks noChangeArrowheads="1"/>
          </p:cNvSpPr>
          <p:nvPr/>
        </p:nvSpPr>
        <p:spPr bwMode="gray">
          <a:xfrm>
            <a:off x="6182609" y="2537619"/>
            <a:ext cx="2500313" cy="6429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409906" y="2714625"/>
            <a:ext cx="2182063" cy="38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latin typeface="Arial Narrow" pitchFamily="34" charset="0"/>
              </a:rPr>
              <a:t>Библиотека</a:t>
            </a:r>
            <a:endParaRPr lang="en-US" b="1" dirty="0">
              <a:latin typeface="Arial Narrow" pitchFamily="34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7704062" y="2037556"/>
            <a:ext cx="0" cy="4627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4786313" y="2037556"/>
            <a:ext cx="2795587" cy="4627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64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000125" y="357188"/>
            <a:ext cx="4776788" cy="1047750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</a:t>
            </a:r>
            <a:br>
              <a:rPr lang="ru-RU" sz="2000" dirty="0" smtClean="0"/>
            </a:br>
            <a:r>
              <a:rPr lang="ru-RU" sz="2000" dirty="0" smtClean="0"/>
              <a:t>функционал отдела комплектации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928813"/>
            <a:ext cx="8143875" cy="4071937"/>
          </a:xfrm>
        </p:spPr>
        <p:txBody>
          <a:bodyPr/>
          <a:lstStyle/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обработка заявок предприятий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планирование учебных циклов их загрузки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оформление и регистрация путевок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формирование учебных групп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открытие и завершение циклов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оформление свидетельств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оформление ведомостей по циклу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собственный блок аналитических и контрольных отчетов</a:t>
            </a: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205288" cy="833438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функционал учебной части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1928813"/>
            <a:ext cx="8643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планирование и контроль нагрузки штатных преподавателей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формирование расписания занятий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учет занятости аудиторий и преподавателей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формирование подгрупп для практических занятий с учетом типов финансирования путевок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приказы об отчислении и допуске к экзаменам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печать журналов занятий по циклу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журналов штатных преподавателей</a:t>
            </a:r>
          </a:p>
          <a:p>
            <a:pPr marL="361950" indent="-361950">
              <a:buFontTx/>
              <a:buBlip>
                <a:blip r:embed="rId3"/>
              </a:buBlip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обширная аналитическая и контрольная отчетность как периодического, так и текущего характера.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276725" cy="1047750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функционал методического кабинета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2786063"/>
            <a:ext cx="82153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850" indent="-450850">
              <a:buFontTx/>
              <a:buBlip>
                <a:blip r:embed="rId3"/>
              </a:buBlip>
              <a:defRPr/>
            </a:pP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</a:rPr>
              <a:t>формирование учебных планов</a:t>
            </a:r>
          </a:p>
          <a:p>
            <a:pPr marL="450850" indent="-450850">
              <a:buFontTx/>
              <a:buBlip>
                <a:blip r:embed="rId3"/>
              </a:buBlip>
              <a:defRPr/>
            </a:pP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</a:rPr>
              <a:t>подготовка экзаменационных билетов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285875" y="214313"/>
            <a:ext cx="4214813" cy="1143000"/>
          </a:xfrm>
        </p:spPr>
        <p:txBody>
          <a:bodyPr/>
          <a:lstStyle/>
          <a:p>
            <a:r>
              <a:rPr lang="ru-RU" sz="2000" dirty="0" smtClean="0"/>
              <a:t>Основные компоненты формирования компетентного специалиста в ЦПК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15063" y="4786313"/>
            <a:ext cx="2357437" cy="928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B4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Единая информационная среда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72188" y="1500188"/>
            <a:ext cx="2357437" cy="928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B4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Современное методическое сопровождение учебного процесса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63" y="4786313"/>
            <a:ext cx="2357437" cy="928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B4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Система развития творческого потенциала коллектива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7250" y="1500188"/>
            <a:ext cx="2357438" cy="928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AE72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Мощная материально-техническая база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00438" y="2857500"/>
            <a:ext cx="2357437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B4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Качество обучения</a:t>
            </a:r>
          </a:p>
        </p:txBody>
      </p:sp>
      <p:sp>
        <p:nvSpPr>
          <p:cNvPr id="19" name="Freeform 8"/>
          <p:cNvSpPr>
            <a:spLocks/>
          </p:cNvSpPr>
          <p:nvPr/>
        </p:nvSpPr>
        <p:spPr bwMode="gray">
          <a:xfrm rot="16668094">
            <a:off x="3294857" y="1575594"/>
            <a:ext cx="1071562" cy="13843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8"/>
          <p:cNvSpPr>
            <a:spLocks/>
          </p:cNvSpPr>
          <p:nvPr/>
        </p:nvSpPr>
        <p:spPr bwMode="gray">
          <a:xfrm rot="5189615">
            <a:off x="3954555" y="3595933"/>
            <a:ext cx="1224277" cy="1410546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Freeform 8"/>
          <p:cNvSpPr>
            <a:spLocks/>
          </p:cNvSpPr>
          <p:nvPr/>
        </p:nvSpPr>
        <p:spPr bwMode="gray">
          <a:xfrm>
            <a:off x="5884152" y="2200371"/>
            <a:ext cx="1071562" cy="13843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2911671">
            <a:off x="5773953" y="3464387"/>
            <a:ext cx="1297325" cy="131876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4415" y="4783957"/>
            <a:ext cx="2357437" cy="928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B4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</a:rPr>
              <a:t>Мониторинг качества обучения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gray">
          <a:xfrm rot="9093834">
            <a:off x="2033632" y="3451003"/>
            <a:ext cx="1305378" cy="100875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6" grpId="0" animBg="1"/>
      <p:bldP spid="7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205288" cy="1262063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функционал отдела сертификации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00" y="2500313"/>
            <a:ext cx="7715250" cy="2805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формирование экзаменационных комиссий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подготовка экзаменационных списков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учет экстернов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оформление персональных протоколов сертификации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ведение журналов выдачи сертификатов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собственный небольшой блок отчетов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348163" cy="1119188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функционал отдела аттестации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1714500"/>
            <a:ext cx="8643937" cy="4191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формирование экзаменационной комиссии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подготовка экзаменационных списков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учет экстернов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оформление персональных протоколов аттестации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квалификационных листов и др.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оформление приказов о присвоении категории и общих протоколов аттестации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печать удостоверений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собственный небольшой блок отчетов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348163" cy="1119188"/>
          </a:xfrm>
        </p:spPr>
        <p:txBody>
          <a:bodyPr/>
          <a:lstStyle/>
          <a:p>
            <a:r>
              <a:rPr lang="ru-RU" sz="2000" dirty="0" smtClean="0"/>
              <a:t>«Организация и управление учебным процессом» функционал библиотеки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706" y="1628800"/>
            <a:ext cx="8643937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Простой и интуитивно понятный интерфейс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программы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Электронный каталог 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Фотографическое представление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книг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Использование данных из основной информационной системы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предприятия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Персональная история «жизни» каждой книги и активности каждого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читателя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Адресный учет мест хранения и размещения книг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полках</a:t>
            </a:r>
          </a:p>
          <a:p>
            <a:pPr marL="450850" indent="-450850">
              <a:lnSpc>
                <a:spcPct val="150000"/>
              </a:lnSpc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</a:rPr>
              <a:t>Автоматическое формирование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отчетов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741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/>
          <p:cNvSpPr>
            <a:spLocks noChangeArrowheads="1"/>
          </p:cNvSpPr>
          <p:nvPr/>
        </p:nvSpPr>
        <p:spPr bwMode="gray">
          <a:xfrm>
            <a:off x="2916238" y="29257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AutoShape 4"/>
          <p:cNvSpPr>
            <a:spLocks noChangeArrowheads="1"/>
          </p:cNvSpPr>
          <p:nvPr/>
        </p:nvSpPr>
        <p:spPr bwMode="gray">
          <a:xfrm>
            <a:off x="5651500" y="29257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gray">
          <a:xfrm>
            <a:off x="6227763" y="21336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gray">
          <a:xfrm>
            <a:off x="6227763" y="21336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gray">
          <a:xfrm>
            <a:off x="6369050" y="2274888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gray">
          <a:xfrm>
            <a:off x="6400800" y="2286000"/>
            <a:ext cx="1878013" cy="187801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3256" name="Oval 9"/>
          <p:cNvSpPr>
            <a:spLocks noChangeArrowheads="1"/>
          </p:cNvSpPr>
          <p:nvPr/>
        </p:nvSpPr>
        <p:spPr bwMode="gray">
          <a:xfrm>
            <a:off x="6470650" y="236855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gray">
          <a:xfrm>
            <a:off x="755650" y="21272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7" name="Oval 11"/>
          <p:cNvSpPr>
            <a:spLocks noChangeArrowheads="1"/>
          </p:cNvSpPr>
          <p:nvPr/>
        </p:nvSpPr>
        <p:spPr bwMode="gray">
          <a:xfrm>
            <a:off x="755650" y="21272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8" name="Oval 12"/>
          <p:cNvSpPr>
            <a:spLocks noChangeArrowheads="1"/>
          </p:cNvSpPr>
          <p:nvPr/>
        </p:nvSpPr>
        <p:spPr bwMode="gray">
          <a:xfrm>
            <a:off x="896938" y="226853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gray">
          <a:xfrm>
            <a:off x="898525" y="227171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3261" name="Oval 14"/>
          <p:cNvSpPr>
            <a:spLocks noChangeArrowheads="1"/>
          </p:cNvSpPr>
          <p:nvPr/>
        </p:nvSpPr>
        <p:spPr bwMode="gray">
          <a:xfrm>
            <a:off x="990600" y="236220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53262" name="Group 15"/>
          <p:cNvGrpSpPr>
            <a:grpSpLocks/>
          </p:cNvGrpSpPr>
          <p:nvPr/>
        </p:nvGrpSpPr>
        <p:grpSpPr bwMode="auto">
          <a:xfrm>
            <a:off x="1017588" y="2387600"/>
            <a:ext cx="1636712" cy="1636713"/>
            <a:chOff x="4166" y="1706"/>
            <a:chExt cx="1252" cy="1252"/>
          </a:xfrm>
        </p:grpSpPr>
        <p:sp>
          <p:nvSpPr>
            <p:cNvPr id="53285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6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7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8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0676" name="Oval 20"/>
          <p:cNvSpPr>
            <a:spLocks noChangeArrowheads="1"/>
          </p:cNvSpPr>
          <p:nvPr/>
        </p:nvSpPr>
        <p:spPr bwMode="gray">
          <a:xfrm>
            <a:off x="3492500" y="21336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gray">
          <a:xfrm>
            <a:off x="3492500" y="21336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gray">
          <a:xfrm>
            <a:off x="3633788" y="227488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gray">
          <a:xfrm>
            <a:off x="3635375" y="227806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3267" name="Oval 24"/>
          <p:cNvSpPr>
            <a:spLocks noChangeArrowheads="1"/>
          </p:cNvSpPr>
          <p:nvPr/>
        </p:nvSpPr>
        <p:spPr bwMode="gray">
          <a:xfrm>
            <a:off x="3727450" y="236855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53268" name="Group 25"/>
          <p:cNvGrpSpPr>
            <a:grpSpLocks/>
          </p:cNvGrpSpPr>
          <p:nvPr/>
        </p:nvGrpSpPr>
        <p:grpSpPr bwMode="auto">
          <a:xfrm>
            <a:off x="3754438" y="2387600"/>
            <a:ext cx="1636712" cy="1636713"/>
            <a:chOff x="4166" y="1706"/>
            <a:chExt cx="1252" cy="1252"/>
          </a:xfrm>
        </p:grpSpPr>
        <p:sp>
          <p:nvSpPr>
            <p:cNvPr id="53281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2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3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4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53269" name="Group 30"/>
          <p:cNvGrpSpPr>
            <a:grpSpLocks/>
          </p:cNvGrpSpPr>
          <p:nvPr/>
        </p:nvGrpSpPr>
        <p:grpSpPr bwMode="auto">
          <a:xfrm>
            <a:off x="6500813" y="2387600"/>
            <a:ext cx="1636712" cy="1636713"/>
            <a:chOff x="4166" y="1706"/>
            <a:chExt cx="1252" cy="1252"/>
          </a:xfrm>
        </p:grpSpPr>
        <p:sp>
          <p:nvSpPr>
            <p:cNvPr id="53277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78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79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3280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0691" name="AutoShape 35"/>
          <p:cNvSpPr>
            <a:spLocks noChangeArrowheads="1"/>
          </p:cNvSpPr>
          <p:nvPr/>
        </p:nvSpPr>
        <p:spPr bwMode="auto">
          <a:xfrm>
            <a:off x="804863" y="4665663"/>
            <a:ext cx="2057400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Продукт Центра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692" name="AutoShape 36"/>
          <p:cNvSpPr>
            <a:spLocks noChangeArrowheads="1"/>
          </p:cNvSpPr>
          <p:nvPr/>
        </p:nvSpPr>
        <p:spPr bwMode="auto">
          <a:xfrm>
            <a:off x="3538538" y="4665663"/>
            <a:ext cx="2319337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Продукт внешних </a:t>
            </a:r>
          </a:p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разработчиков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693" name="AutoShape 37"/>
          <p:cNvSpPr>
            <a:spLocks noChangeArrowheads="1"/>
          </p:cNvSpPr>
          <p:nvPr/>
        </p:nvSpPr>
        <p:spPr bwMode="auto">
          <a:xfrm>
            <a:off x="6291263" y="4665663"/>
            <a:ext cx="2057400" cy="515937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Продукт Центра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3273" name="Text Box 38"/>
          <p:cNvSpPr txBox="1">
            <a:spLocks noChangeArrowheads="1"/>
          </p:cNvSpPr>
          <p:nvPr/>
        </p:nvSpPr>
        <p:spPr bwMode="gray">
          <a:xfrm>
            <a:off x="1143000" y="2714625"/>
            <a:ext cx="1500188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0000"/>
                </a:solidFill>
                <a:latin typeface="Arial Narrow" pitchFamily="34" charset="0"/>
              </a:rPr>
              <a:t>Разработка презентаций преподавателями Центра</a:t>
            </a:r>
            <a:endParaRPr lang="en-US" sz="1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274" name="Text Box 39"/>
          <p:cNvSpPr txBox="1">
            <a:spLocks noChangeArrowheads="1"/>
          </p:cNvSpPr>
          <p:nvPr/>
        </p:nvSpPr>
        <p:spPr bwMode="gray">
          <a:xfrm>
            <a:off x="3786188" y="2571750"/>
            <a:ext cx="1571625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0000"/>
                </a:solidFill>
                <a:latin typeface="Arial Narrow" pitchFamily="34" charset="0"/>
              </a:rPr>
              <a:t>Приобретение электронных учебников, обучающих компьютерных программ</a:t>
            </a:r>
            <a:endParaRPr lang="en-US" sz="1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275" name="Text Box 40"/>
          <p:cNvSpPr txBox="1">
            <a:spLocks noChangeArrowheads="1"/>
          </p:cNvSpPr>
          <p:nvPr/>
        </p:nvSpPr>
        <p:spPr bwMode="gray">
          <a:xfrm>
            <a:off x="6357938" y="2500313"/>
            <a:ext cx="1928812" cy="1492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300" b="1">
                <a:solidFill>
                  <a:srgbClr val="000000"/>
                </a:solidFill>
                <a:latin typeface="Arial Narrow" pitchFamily="34" charset="0"/>
              </a:rPr>
              <a:t>Разработка экзаменационных компьютерных программ (тестирование  рубежное, итоговое, сертификационное, аттестационное)</a:t>
            </a:r>
            <a:endParaRPr lang="en-US" sz="13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black">
          <a:xfrm>
            <a:off x="1357313" y="428625"/>
            <a:ext cx="40624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latin typeface="+mj-lt"/>
                <a:ea typeface="+mj-ea"/>
                <a:cs typeface="+mj-cs"/>
              </a:rPr>
              <a:t>Применение </a:t>
            </a:r>
            <a:r>
              <a:rPr lang="ru-RU" sz="2000" b="1" kern="0" dirty="0" err="1">
                <a:latin typeface="+mj-lt"/>
                <a:ea typeface="+mj-ea"/>
                <a:cs typeface="+mj-cs"/>
              </a:rPr>
              <a:t>мультимедийных</a:t>
            </a:r>
            <a:r>
              <a:rPr lang="ru-RU" sz="2000" b="1" kern="0" dirty="0">
                <a:latin typeface="+mj-lt"/>
                <a:ea typeface="+mj-ea"/>
                <a:cs typeface="+mj-cs"/>
              </a:rPr>
              <a:t> технологий</a:t>
            </a:r>
            <a:endParaRPr lang="en-US" sz="20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3" grpId="0"/>
      <p:bldP spid="53274" grpId="0"/>
      <p:bldP spid="53275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Разработки преподавателей Центра</a:t>
            </a:r>
          </a:p>
        </p:txBody>
      </p:sp>
      <p:pic>
        <p:nvPicPr>
          <p:cNvPr id="54275" name="Picture 2" descr="F:\Фото для стенда\14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71563"/>
            <a:ext cx="8078788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276725" cy="762000"/>
          </a:xfrm>
        </p:spPr>
        <p:txBody>
          <a:bodyPr/>
          <a:lstStyle/>
          <a:p>
            <a:r>
              <a:rPr lang="ru-RU" sz="2000" dirty="0" smtClean="0"/>
              <a:t>Обучающая программа по неотложной медицинской помощи</a:t>
            </a:r>
          </a:p>
        </p:txBody>
      </p:sp>
      <p:pic>
        <p:nvPicPr>
          <p:cNvPr id="55299" name="Picture 2" descr="F:\Фото для стенда\02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214438"/>
            <a:ext cx="8143875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719" y="1109064"/>
            <a:ext cx="7704856" cy="568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352672"/>
            <a:ext cx="4752528" cy="648072"/>
          </a:xfrm>
        </p:spPr>
        <p:txBody>
          <a:bodyPr/>
          <a:lstStyle/>
          <a:p>
            <a:r>
              <a:rPr lang="ru-RU" sz="2000" dirty="0" smtClean="0"/>
              <a:t>Обучающая программа по неотложной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xmlns="" val="27452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8109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43608" y="188640"/>
            <a:ext cx="4276725" cy="8801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dirty="0" smtClean="0"/>
              <a:t>Обучающая программа по неотложной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xmlns="" val="41795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3962400" cy="563563"/>
          </a:xfrm>
        </p:spPr>
        <p:txBody>
          <a:bodyPr/>
          <a:lstStyle/>
          <a:p>
            <a:r>
              <a:rPr lang="ru-RU" sz="2000" dirty="0" smtClean="0"/>
              <a:t>Тестирование</a:t>
            </a:r>
          </a:p>
        </p:txBody>
      </p:sp>
      <p:pic>
        <p:nvPicPr>
          <p:cNvPr id="56323" name="Picture 2" descr="F:\Фото для стенда\09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98972"/>
            <a:ext cx="8016875" cy="55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www.cpkmed</a:t>
            </a:r>
            <a:r>
              <a:rPr lang="ru-RU" smtClean="0"/>
              <a:t>.</a:t>
            </a:r>
            <a:r>
              <a:rPr lang="en-US" smtClean="0"/>
              <a:t>ru</a:t>
            </a:r>
            <a:endParaRPr lang="ru-RU" smtClean="0"/>
          </a:p>
        </p:txBody>
      </p:sp>
      <p:pic>
        <p:nvPicPr>
          <p:cNvPr id="57347" name="Рисунок 1"/>
          <p:cNvPicPr>
            <a:picLocks noChangeAspect="1" noChangeArrowheads="1"/>
          </p:cNvPicPr>
          <p:nvPr/>
        </p:nvPicPr>
        <p:blipFill>
          <a:blip r:embed="rId3" cstate="print"/>
          <a:srcRect t="16937"/>
          <a:stretch>
            <a:fillRect/>
          </a:stretch>
        </p:blipFill>
        <p:spPr bwMode="auto">
          <a:xfrm>
            <a:off x="0" y="1227138"/>
            <a:ext cx="918527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Программа модернизации здравоохранения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142875" y="2714625"/>
            <a:ext cx="8605589" cy="1650479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b="1" dirty="0" smtClean="0"/>
              <a:t>Направление «Укрепление материально-технической базы медицинских учреждений»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Текст 4"/>
          <p:cNvSpPr>
            <a:spLocks noGrp="1"/>
          </p:cNvSpPr>
          <p:nvPr>
            <p:ph type="body" sz="half" idx="2"/>
          </p:nvPr>
        </p:nvSpPr>
        <p:spPr>
          <a:xfrm>
            <a:off x="357188" y="1643063"/>
            <a:ext cx="8429625" cy="4500562"/>
          </a:xfrm>
        </p:spPr>
        <p:txBody>
          <a:bodyPr/>
          <a:lstStyle/>
          <a:p>
            <a:r>
              <a:rPr lang="ru-RU" sz="2800" dirty="0" smtClean="0"/>
              <a:t>«Стандартизация медицинской помощи» (Программа модернизации здравоохранения)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«Стандартизация и технологии профессиональной деятельности специалистов со средним медицинским и фармацевтическим образованием» (Программа развития сестринского дела)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 bwMode="auto">
          <a:xfrm>
            <a:off x="928688" y="214313"/>
            <a:ext cx="435768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ru-RU" sz="3200" b="1" kern="0" dirty="0">
                <a:latin typeface="+mn-lt"/>
              </a:rPr>
              <a:t>Направления программ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/>
              <a:t>Структура программы</a:t>
            </a:r>
            <a:endParaRPr lang="en-US" sz="2000" smtClean="0"/>
          </a:p>
        </p:txBody>
      </p:sp>
      <p:sp>
        <p:nvSpPr>
          <p:cNvPr id="79875" name="Freeform 3"/>
          <p:cNvSpPr>
            <a:spLocks noEditPoints="1"/>
          </p:cNvSpPr>
          <p:nvPr/>
        </p:nvSpPr>
        <p:spPr bwMode="gray">
          <a:xfrm>
            <a:off x="857250" y="2071688"/>
            <a:ext cx="5943600" cy="4038600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396" name="Oval 34"/>
          <p:cNvSpPr>
            <a:spLocks noChangeArrowheads="1"/>
          </p:cNvSpPr>
          <p:nvPr/>
        </p:nvSpPr>
        <p:spPr bwMode="gray">
          <a:xfrm rot="-723406">
            <a:off x="3054350" y="5357813"/>
            <a:ext cx="1438275" cy="66675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397" name="Oval 35"/>
          <p:cNvSpPr>
            <a:spLocks noChangeArrowheads="1"/>
          </p:cNvSpPr>
          <p:nvPr/>
        </p:nvSpPr>
        <p:spPr bwMode="gray">
          <a:xfrm>
            <a:off x="3643313" y="42862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398" name="Oval 36"/>
          <p:cNvSpPr>
            <a:spLocks noChangeArrowheads="1"/>
          </p:cNvSpPr>
          <p:nvPr/>
        </p:nvSpPr>
        <p:spPr bwMode="gray">
          <a:xfrm>
            <a:off x="3714750" y="4286250"/>
            <a:ext cx="1665288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399" name="Oval 37"/>
          <p:cNvSpPr>
            <a:spLocks noChangeArrowheads="1"/>
          </p:cNvSpPr>
          <p:nvPr/>
        </p:nvSpPr>
        <p:spPr bwMode="gray">
          <a:xfrm>
            <a:off x="3643313" y="4429125"/>
            <a:ext cx="1584325" cy="15557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0" name="Oval 38"/>
          <p:cNvSpPr>
            <a:spLocks noChangeArrowheads="1"/>
          </p:cNvSpPr>
          <p:nvPr/>
        </p:nvSpPr>
        <p:spPr bwMode="gray">
          <a:xfrm>
            <a:off x="3786188" y="4429125"/>
            <a:ext cx="1409700" cy="1262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1" name="Text Box 39"/>
          <p:cNvSpPr txBox="1">
            <a:spLocks noChangeArrowheads="1"/>
          </p:cNvSpPr>
          <p:nvPr/>
        </p:nvSpPr>
        <p:spPr bwMode="gray">
          <a:xfrm>
            <a:off x="3643313" y="4857750"/>
            <a:ext cx="164306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Учебная программа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59402" name="Oval 40"/>
          <p:cNvSpPr>
            <a:spLocks noChangeArrowheads="1"/>
          </p:cNvSpPr>
          <p:nvPr/>
        </p:nvSpPr>
        <p:spPr bwMode="gray">
          <a:xfrm rot="-772996">
            <a:off x="625475" y="3548063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9403" name="Group 41"/>
          <p:cNvGrpSpPr>
            <a:grpSpLocks/>
          </p:cNvGrpSpPr>
          <p:nvPr/>
        </p:nvGrpSpPr>
        <p:grpSpPr bwMode="auto">
          <a:xfrm>
            <a:off x="703263" y="3071813"/>
            <a:ext cx="1082675" cy="1143000"/>
            <a:chOff x="732" y="2112"/>
            <a:chExt cx="842" cy="860"/>
          </a:xfrm>
        </p:grpSpPr>
        <p:sp>
          <p:nvSpPr>
            <p:cNvPr id="59421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22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23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24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25" name="Text Box 46"/>
            <p:cNvSpPr txBox="1">
              <a:spLocks noChangeArrowheads="1"/>
            </p:cNvSpPr>
            <p:nvPr/>
          </p:nvSpPr>
          <p:spPr bwMode="gray">
            <a:xfrm>
              <a:off x="741" y="2381"/>
              <a:ext cx="789" cy="4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  <a:latin typeface="Arial Narrow" pitchFamily="34" charset="0"/>
                </a:rPr>
                <a:t>Учебный</a:t>
              </a:r>
            </a:p>
            <a:p>
              <a:pPr algn="ctr"/>
              <a:r>
                <a:rPr lang="ru-RU" sz="1600" b="1">
                  <a:solidFill>
                    <a:srgbClr val="000000"/>
                  </a:solidFill>
                  <a:latin typeface="Arial Narrow" pitchFamily="34" charset="0"/>
                </a:rPr>
                <a:t> план</a:t>
              </a:r>
              <a:endParaRPr lang="en-US" sz="1600" b="1">
                <a:latin typeface="Arial Narrow" pitchFamily="34" charset="0"/>
              </a:endParaRPr>
            </a:p>
          </p:txBody>
        </p:sp>
      </p:grpSp>
      <p:sp>
        <p:nvSpPr>
          <p:cNvPr id="59404" name="Oval 48"/>
          <p:cNvSpPr>
            <a:spLocks noChangeArrowheads="1"/>
          </p:cNvSpPr>
          <p:nvPr/>
        </p:nvSpPr>
        <p:spPr bwMode="gray">
          <a:xfrm>
            <a:off x="1262063" y="1981200"/>
            <a:ext cx="952500" cy="947738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5" name="Oval 49"/>
          <p:cNvSpPr>
            <a:spLocks noChangeArrowheads="1"/>
          </p:cNvSpPr>
          <p:nvPr/>
        </p:nvSpPr>
        <p:spPr bwMode="gray">
          <a:xfrm>
            <a:off x="1285875" y="1928813"/>
            <a:ext cx="1000125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6" name="Oval 50"/>
          <p:cNvSpPr>
            <a:spLocks noChangeArrowheads="1"/>
          </p:cNvSpPr>
          <p:nvPr/>
        </p:nvSpPr>
        <p:spPr bwMode="gray">
          <a:xfrm>
            <a:off x="1285875" y="1997075"/>
            <a:ext cx="950913" cy="9334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7" name="Oval 51"/>
          <p:cNvSpPr>
            <a:spLocks noChangeArrowheads="1"/>
          </p:cNvSpPr>
          <p:nvPr/>
        </p:nvSpPr>
        <p:spPr bwMode="gray">
          <a:xfrm>
            <a:off x="1339850" y="2022475"/>
            <a:ext cx="847725" cy="757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8" name="Text Box 52"/>
          <p:cNvSpPr txBox="1">
            <a:spLocks noChangeArrowheads="1"/>
          </p:cNvSpPr>
          <p:nvPr/>
        </p:nvSpPr>
        <p:spPr bwMode="gray">
          <a:xfrm>
            <a:off x="1357313" y="2214563"/>
            <a:ext cx="66516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Arial Narrow" pitchFamily="34" charset="0"/>
              </a:rPr>
              <a:t>Цель</a:t>
            </a:r>
            <a:endParaRPr lang="en-US">
              <a:latin typeface="Arial Narrow" pitchFamily="34" charset="0"/>
            </a:endParaRPr>
          </a:p>
        </p:txBody>
      </p:sp>
      <p:sp>
        <p:nvSpPr>
          <p:cNvPr id="59409" name="Oval 53"/>
          <p:cNvSpPr>
            <a:spLocks noChangeArrowheads="1"/>
          </p:cNvSpPr>
          <p:nvPr/>
        </p:nvSpPr>
        <p:spPr bwMode="gray">
          <a:xfrm>
            <a:off x="2452688" y="2057400"/>
            <a:ext cx="685800" cy="2286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10" name="Oval 54"/>
          <p:cNvSpPr>
            <a:spLocks noChangeArrowheads="1"/>
          </p:cNvSpPr>
          <p:nvPr/>
        </p:nvSpPr>
        <p:spPr bwMode="gray">
          <a:xfrm>
            <a:off x="3357563" y="1643063"/>
            <a:ext cx="682625" cy="682625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11" name="Oval 55"/>
          <p:cNvSpPr>
            <a:spLocks noChangeArrowheads="1"/>
          </p:cNvSpPr>
          <p:nvPr/>
        </p:nvSpPr>
        <p:spPr bwMode="gray">
          <a:xfrm>
            <a:off x="3214688" y="1500188"/>
            <a:ext cx="1071562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12" name="Oval 56"/>
          <p:cNvSpPr>
            <a:spLocks noChangeArrowheads="1"/>
          </p:cNvSpPr>
          <p:nvPr/>
        </p:nvSpPr>
        <p:spPr bwMode="gray">
          <a:xfrm>
            <a:off x="3071813" y="1285875"/>
            <a:ext cx="1357312" cy="1285875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13" name="Oval 57"/>
          <p:cNvSpPr>
            <a:spLocks noChangeArrowheads="1"/>
          </p:cNvSpPr>
          <p:nvPr/>
        </p:nvSpPr>
        <p:spPr bwMode="gray">
          <a:xfrm>
            <a:off x="3071813" y="1285875"/>
            <a:ext cx="1357312" cy="12858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14" name="Text Box 58"/>
          <p:cNvSpPr txBox="1">
            <a:spLocks noChangeArrowheads="1"/>
          </p:cNvSpPr>
          <p:nvPr/>
        </p:nvSpPr>
        <p:spPr bwMode="gray">
          <a:xfrm>
            <a:off x="2928938" y="1643063"/>
            <a:ext cx="16700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Пояснительная записка</a:t>
            </a:r>
            <a:endParaRPr lang="en-US" sz="1600">
              <a:latin typeface="Arial Narrow" pitchFamily="34" charset="0"/>
            </a:endParaRPr>
          </a:p>
        </p:txBody>
      </p:sp>
      <p:grpSp>
        <p:nvGrpSpPr>
          <p:cNvPr id="59415" name="Group 41"/>
          <p:cNvGrpSpPr>
            <a:grpSpLocks/>
          </p:cNvGrpSpPr>
          <p:nvPr/>
        </p:nvGrpSpPr>
        <p:grpSpPr bwMode="auto">
          <a:xfrm>
            <a:off x="1500188" y="4214813"/>
            <a:ext cx="1357312" cy="1143000"/>
            <a:chOff x="629" y="2112"/>
            <a:chExt cx="1056" cy="860"/>
          </a:xfrm>
        </p:grpSpPr>
        <p:sp>
          <p:nvSpPr>
            <p:cNvPr id="59416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17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18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19" name="Oval 45"/>
            <p:cNvSpPr>
              <a:spLocks noChangeArrowheads="1"/>
            </p:cNvSpPr>
            <p:nvPr/>
          </p:nvSpPr>
          <p:spPr bwMode="gray">
            <a:xfrm>
              <a:off x="796" y="2220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59420" name="Text Box 46"/>
            <p:cNvSpPr txBox="1">
              <a:spLocks noChangeArrowheads="1"/>
            </p:cNvSpPr>
            <p:nvPr/>
          </p:nvSpPr>
          <p:spPr bwMode="gray">
            <a:xfrm>
              <a:off x="629" y="2273"/>
              <a:ext cx="1056" cy="6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  <a:latin typeface="Arial Narrow" pitchFamily="34" charset="0"/>
                </a:rPr>
                <a:t>Учебно-тематический</a:t>
              </a:r>
            </a:p>
            <a:p>
              <a:pPr algn="ctr"/>
              <a:r>
                <a:rPr lang="ru-RU" sz="1600" b="1">
                  <a:solidFill>
                    <a:srgbClr val="000000"/>
                  </a:solidFill>
                  <a:latin typeface="Arial Narrow" pitchFamily="34" charset="0"/>
                </a:rPr>
                <a:t> план</a:t>
              </a:r>
              <a:endParaRPr lang="en-US" sz="1600" b="1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Модульная структура учебной программы</a:t>
            </a:r>
          </a:p>
        </p:txBody>
      </p: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714375" y="1428750"/>
            <a:ext cx="77866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0850" indent="-45085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1. Теория сестринского дела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2. Профессиональный модуль по специальности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3. Санитарно-эпидемиологический режим в ЛПУ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4. Профилактика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эпидемиологически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 опасных вирусных заболеваний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5. Актуальные вопросы ВИЧ-инфекции</a:t>
            </a:r>
            <a:endParaRPr lang="ru-RU" sz="2000" b="1" dirty="0" smtClean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6. Правовые аспекты в практическом здравоохранении</a:t>
            </a:r>
            <a:endParaRPr lang="ru-RU" sz="2000" b="1" dirty="0" smtClean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7. Страховая медицина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8. Психология профессионального общения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9. Пропаганда здорового образа жизни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10. Экология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11. Региональный компонент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12. Информатика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13. Медицина катастроф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  <a:p>
            <a:pPr marL="450850" indent="-450850"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cs typeface="Times New Roman" pitchFamily="18" charset="0"/>
              </a:rPr>
              <a:t>Модуль 14. Неотложная медицинская помощь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Учебно-методический комплекс занятия</a:t>
            </a:r>
          </a:p>
        </p:txBody>
      </p:sp>
      <p:pic>
        <p:nvPicPr>
          <p:cNvPr id="61443" name="Picture 2" descr="C:\Учебная часть\Программа\IMG_1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38250"/>
            <a:ext cx="8428038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 smtClean="0"/>
              <a:t>Технология формирования методического профессионализма преподавательского состава состоит из нескольких этапов</a:t>
            </a:r>
            <a:endParaRPr lang="en-US" sz="1400" dirty="0" smtClean="0"/>
          </a:p>
        </p:txBody>
      </p:sp>
      <p:sp>
        <p:nvSpPr>
          <p:cNvPr id="75779" name="AutoShape 3"/>
          <p:cNvSpPr>
            <a:spLocks noChangeArrowheads="1"/>
          </p:cNvSpPr>
          <p:nvPr/>
        </p:nvSpPr>
        <p:spPr bwMode="gray">
          <a:xfrm>
            <a:off x="5857875" y="2214563"/>
            <a:ext cx="2819400" cy="2895600"/>
          </a:xfrm>
          <a:prstGeom prst="chevron">
            <a:avLst>
              <a:gd name="adj" fmla="val 16468"/>
            </a:avLst>
          </a:prstGeom>
          <a:solidFill>
            <a:schemeClr val="hlink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gray">
          <a:xfrm>
            <a:off x="3143250" y="2214563"/>
            <a:ext cx="2971800" cy="2895600"/>
          </a:xfrm>
          <a:prstGeom prst="chevron">
            <a:avLst>
              <a:gd name="adj" fmla="val 17842"/>
            </a:avLst>
          </a:prstGeom>
          <a:solidFill>
            <a:schemeClr val="accent2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gray">
          <a:xfrm>
            <a:off x="466725" y="2220913"/>
            <a:ext cx="2971800" cy="2895600"/>
          </a:xfrm>
          <a:prstGeom prst="chevron">
            <a:avLst>
              <a:gd name="adj" fmla="val 17842"/>
            </a:avLst>
          </a:prstGeom>
          <a:solidFill>
            <a:schemeClr val="accent1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gray">
          <a:xfrm>
            <a:off x="500063" y="1285875"/>
            <a:ext cx="2057400" cy="5746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b="1" dirty="0"/>
              <a:t>1</a:t>
            </a:r>
            <a:r>
              <a:rPr lang="ru-RU" sz="2000" b="1" dirty="0"/>
              <a:t> Этап</a:t>
            </a:r>
            <a:endParaRPr lang="en-US" sz="2000" b="1" dirty="0"/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gray">
          <a:xfrm>
            <a:off x="3286125" y="1357313"/>
            <a:ext cx="2057400" cy="57467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/>
              <a:t>2 Этап</a:t>
            </a:r>
            <a:r>
              <a:rPr lang="en-US" sz="2000" b="1" dirty="0"/>
              <a:t> </a:t>
            </a:r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gray">
          <a:xfrm>
            <a:off x="6000750" y="1285875"/>
            <a:ext cx="2057400" cy="574675"/>
          </a:xfrm>
          <a:prstGeom prst="roundRect">
            <a:avLst>
              <a:gd name="adj" fmla="val 50000"/>
            </a:avLst>
          </a:prstGeom>
          <a:solidFill>
            <a:schemeClr val="hlink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/>
              <a:t>3 Этап</a:t>
            </a:r>
            <a:endParaRPr lang="en-US" sz="2000" b="1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gray">
          <a:xfrm>
            <a:off x="3143250" y="5500688"/>
            <a:ext cx="2786063" cy="10001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Разработка методического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обеспечения учебного процесса</a:t>
            </a:r>
            <a:endParaRPr lang="en-US" sz="16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2474" name="Text Box 58"/>
          <p:cNvSpPr txBox="1">
            <a:spLocks noChangeArrowheads="1"/>
          </p:cNvSpPr>
          <p:nvPr/>
        </p:nvSpPr>
        <p:spPr bwMode="gray">
          <a:xfrm>
            <a:off x="857250" y="2643188"/>
            <a:ext cx="2286000" cy="206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just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Школа молодого преподавателя</a:t>
            </a:r>
          </a:p>
          <a:p>
            <a:pPr marL="271463" indent="-271463" algn="just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ЦМК</a:t>
            </a:r>
          </a:p>
          <a:p>
            <a:pPr marL="271463" indent="-271463" algn="just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Семинары для преподавателей</a:t>
            </a:r>
          </a:p>
          <a:p>
            <a:pPr marL="271463" indent="-271463" algn="just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Курсы компьютерной грамотности</a:t>
            </a:r>
          </a:p>
          <a:p>
            <a:pPr marL="271463" indent="-271463" algn="just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 самообразование</a:t>
            </a:r>
            <a:endParaRPr lang="en-US" sz="16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357188" y="5429250"/>
            <a:ext cx="2643187" cy="10715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Проектирование учебной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деятельности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и методической работы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 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2476" name="Text Box 58"/>
          <p:cNvSpPr txBox="1">
            <a:spLocks noChangeArrowheads="1"/>
          </p:cNvSpPr>
          <p:nvPr/>
        </p:nvSpPr>
        <p:spPr bwMode="gray">
          <a:xfrm>
            <a:off x="3429000" y="2286000"/>
            <a:ext cx="2428875" cy="2800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Повышение квалификации по специальности раз в 5 лет</a:t>
            </a:r>
          </a:p>
          <a:p>
            <a:pPr marL="271463" indent="-271463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По педагогике 1 раз в 5 лет</a:t>
            </a:r>
          </a:p>
          <a:p>
            <a:pPr marL="271463" indent="-271463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Стажировка на рабочем месте</a:t>
            </a:r>
          </a:p>
          <a:p>
            <a:pPr marL="271463" indent="-271463" eaLnBrk="0" hangingPunct="0">
              <a:buFontTx/>
              <a:buBlip>
                <a:blip r:embed="rId3"/>
              </a:buBlip>
            </a:pPr>
            <a:r>
              <a:rPr lang="ru-RU" sz="1600" b="1">
                <a:solidFill>
                  <a:srgbClr val="000000"/>
                </a:solidFill>
                <a:latin typeface="Arial Narrow" pitchFamily="34" charset="0"/>
              </a:rPr>
              <a:t>Тематическое совершенствование разных уровней</a:t>
            </a:r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gray">
          <a:xfrm>
            <a:off x="6286500" y="2714625"/>
            <a:ext cx="2071688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eaLnBrk="0" hangingPunct="0">
              <a:buFontTx/>
              <a:buBlip>
                <a:blip r:embed="rId4"/>
              </a:buBlip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Переподготовка по специальности «Менеджмент в образовании» в Педагогическом институте ЮФУ</a:t>
            </a:r>
            <a:endParaRPr lang="en-US" sz="16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gray">
          <a:xfrm>
            <a:off x="6072188" y="5500688"/>
            <a:ext cx="2714625" cy="957262"/>
          </a:xfrm>
          <a:prstGeom prst="roundRect">
            <a:avLst>
              <a:gd name="adj" fmla="val 50000"/>
            </a:avLst>
          </a:prstGeom>
          <a:solidFill>
            <a:schemeClr val="hlink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Внедрение модульных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Технологий, тренингов,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ролевых игр и др.</a:t>
            </a:r>
            <a:endParaRPr lang="en-US" sz="1600" b="1" dirty="0">
              <a:solidFill>
                <a:schemeClr val="accent4">
                  <a:lumMod val="1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062413" cy="904875"/>
          </a:xfrm>
        </p:spPr>
        <p:txBody>
          <a:bodyPr/>
          <a:lstStyle/>
          <a:p>
            <a:r>
              <a:rPr lang="ru-RU" sz="2000" dirty="0" smtClean="0"/>
              <a:t>Приоритетный национальный проект  «Здоровье»</a:t>
            </a:r>
          </a:p>
        </p:txBody>
      </p:sp>
      <p:sp>
        <p:nvSpPr>
          <p:cNvPr id="63491" name="Rectangle 1"/>
          <p:cNvSpPr>
            <a:spLocks noChangeArrowheads="1"/>
          </p:cNvSpPr>
          <p:nvPr/>
        </p:nvSpPr>
        <p:spPr bwMode="auto">
          <a:xfrm>
            <a:off x="214313" y="1428750"/>
            <a:ext cx="8715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indent="450850" algn="just" eaLnBrk="0" hangingPunct="0">
              <a:tabLst>
                <a:tab pos="712788" algn="l"/>
              </a:tabLst>
            </a:pP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Наш вклад в реализацию ПНП «Здоровье» по направлениям:</a:t>
            </a:r>
          </a:p>
          <a:p>
            <a:pPr indent="450850" algn="just" eaLnBrk="0" hangingPunct="0">
              <a:tabLst>
                <a:tab pos="712788" algn="l"/>
              </a:tabLst>
            </a:pPr>
            <a:endParaRPr lang="ru-RU" sz="2400" b="1" dirty="0">
              <a:solidFill>
                <a:srgbClr val="161616"/>
              </a:solidFill>
              <a:latin typeface="Arial Narrow" pitchFamily="34" charset="0"/>
            </a:endParaRPr>
          </a:p>
          <a:p>
            <a:pPr indent="450850" algn="just" eaLnBrk="0" hangingPunct="0">
              <a:buFontTx/>
              <a:buBlip>
                <a:blip r:embed="rId3"/>
              </a:buBlip>
              <a:tabLst>
                <a:tab pos="712788" algn="l"/>
              </a:tabLst>
            </a:pP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Совершенствование оказания медицинской помощи пострадавшим при ДТП. </a:t>
            </a:r>
          </a:p>
          <a:p>
            <a:pPr indent="450850" algn="just" eaLnBrk="0" hangingPunct="0">
              <a:tabLst>
                <a:tab pos="712788" algn="l"/>
              </a:tabLst>
            </a:pP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Подготовлено 113 специалистов для оказания помощи пострадавшим на Федеральной трассе М-4.</a:t>
            </a:r>
            <a:endParaRPr lang="ru-RU" sz="2400" b="1" dirty="0">
              <a:solidFill>
                <a:srgbClr val="161616"/>
              </a:solidFill>
              <a:latin typeface="Arial Narrow" pitchFamily="34" charset="0"/>
            </a:endParaRPr>
          </a:p>
          <a:p>
            <a:pPr indent="450850" algn="just" eaLnBrk="0" hangingPunct="0">
              <a:tabLst>
                <a:tab pos="712788" algn="l"/>
              </a:tabLst>
            </a:pPr>
            <a:endParaRPr lang="ru-RU" sz="2400" b="1" dirty="0">
              <a:solidFill>
                <a:srgbClr val="161616"/>
              </a:solidFill>
              <a:latin typeface="Arial Narrow" pitchFamily="34" charset="0"/>
              <a:cs typeface="Times New Roman" pitchFamily="18" charset="0"/>
            </a:endParaRPr>
          </a:p>
          <a:p>
            <a:pPr indent="450850" algn="just" eaLnBrk="0" hangingPunct="0">
              <a:buFontTx/>
              <a:buBlip>
                <a:blip r:embed="rId3"/>
              </a:buBlip>
              <a:tabLst>
                <a:tab pos="712788" algn="l"/>
              </a:tabLst>
            </a:pP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Совершенствование медицинской помощи больным с сердечнососудистыми заболеваниями. </a:t>
            </a:r>
          </a:p>
          <a:p>
            <a:pPr indent="450850" algn="just" eaLnBrk="0" hangingPunct="0">
              <a:tabLst>
                <a:tab pos="712788" algn="l"/>
              </a:tabLst>
            </a:pP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Подготовлено 422 специалиста для работы в новых сосудистых центрах </a:t>
            </a:r>
            <a:r>
              <a:rPr lang="ru-RU" sz="2400" b="1" dirty="0" err="1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малоинвазивной</a:t>
            </a: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  <a:cs typeface="Times New Roman" pitchFamily="18" charset="0"/>
              </a:rPr>
              <a:t> хирургии и кардиохирургических отделениях.</a:t>
            </a:r>
            <a:r>
              <a:rPr lang="ru-RU" sz="2400" b="1" dirty="0">
                <a:solidFill>
                  <a:srgbClr val="161616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Arial Narrow" pitchFamily="34" charset="0"/>
                <a:cs typeface="Times New Roman" pitchFamily="18" charset="0"/>
              </a:rPr>
              <a:t>Формирование здорового образа жизни у населения РФ</a:t>
            </a:r>
            <a:endParaRPr lang="ru-RU" sz="2000" dirty="0" smtClean="0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57188" y="1071563"/>
            <a:ext cx="8786812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Наша задача:</a:t>
            </a:r>
          </a:p>
          <a:p>
            <a:pPr eaLnBrk="0" hangingPunct="0">
              <a:defRPr/>
            </a:pPr>
            <a:endParaRPr lang="ru-RU" sz="1100" b="1" dirty="0">
              <a:solidFill>
                <a:srgbClr val="F2F2F2"/>
              </a:solidFill>
              <a:latin typeface="Arial Narrow" pitchFamily="34" charset="0"/>
            </a:endParaRPr>
          </a:p>
          <a:p>
            <a:pPr eaLnBrk="0" hangingPunct="0">
              <a:defRPr/>
            </a:pPr>
            <a:r>
              <a:rPr lang="ru-RU" sz="2000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Повышение осознанного участия среднего медицинского персонала в </a:t>
            </a:r>
            <a:r>
              <a:rPr lang="ru-RU" sz="2000" dirty="0">
                <a:latin typeface="Arial Narrow" pitchFamily="34" charset="0"/>
              </a:rPr>
              <a:t>пропаганде ЗОЖ</a:t>
            </a: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eaLnBrk="0" hangingPunct="0">
              <a:defRPr/>
            </a:pPr>
            <a:endParaRPr lang="ru-RU" sz="2000" b="1" dirty="0">
              <a:solidFill>
                <a:srgbClr val="161616"/>
              </a:solidFill>
              <a:latin typeface="Arial Narrow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Мероприятия: </a:t>
            </a:r>
          </a:p>
          <a:p>
            <a:pPr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 Разработан учебный модуль (3 часа) для всех циклов «Здоровый образ жизни» </a:t>
            </a:r>
          </a:p>
          <a:p>
            <a:pPr eaLnBrk="0" hangingPunct="0">
              <a:defRPr/>
            </a:pPr>
            <a:endParaRPr lang="ru-RU" sz="2000" b="1" dirty="0">
              <a:solidFill>
                <a:srgbClr val="F2F2F2"/>
              </a:solidFill>
              <a:latin typeface="Arial Narrow" pitchFamily="34" charset="0"/>
              <a:cs typeface="Times New Roman" pitchFamily="18" charset="0"/>
            </a:endParaRPr>
          </a:p>
          <a:p>
            <a:pPr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Оборудован кабинет «Здоровья»</a:t>
            </a:r>
          </a:p>
          <a:p>
            <a:pPr eaLnBrk="0" hangingPunct="0"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  <a:cs typeface="Times New Roman" pitchFamily="18" charset="0"/>
              </a:rPr>
              <a:t>Проводятся акции для слушателей и сотрудников по «ЗОЖ»</a:t>
            </a:r>
          </a:p>
          <a:p>
            <a:pPr marL="539750" indent="269875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«Тихий Дон – здоровье в каждый дом»</a:t>
            </a:r>
          </a:p>
          <a:p>
            <a:pPr marL="539750" indent="269875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 «Международный день борьбы с туберкулезом»</a:t>
            </a:r>
          </a:p>
          <a:p>
            <a:pPr marL="539750" indent="269875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«Мы за здоровый образ жизни» (Всемирный день здоровья – 7 апреля).</a:t>
            </a:r>
          </a:p>
          <a:p>
            <a:pPr>
              <a:defRPr/>
            </a:pPr>
            <a:endParaRPr lang="ru-RU" sz="2000" b="1" dirty="0">
              <a:solidFill>
                <a:srgbClr val="F2F2F2"/>
              </a:solidFill>
              <a:latin typeface="Arial Narrow" pitchFamily="34" charset="0"/>
            </a:endParaRPr>
          </a:p>
          <a:p>
            <a:pPr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Ежегодно проходят конкурсы на лучшую творческую работу по ЗОЖ;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Начата исследовательская работа по изучению здоровья медицинских специалистов (совместно с Центрами здоровья города)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Реализуется </a:t>
            </a:r>
            <a:r>
              <a:rPr lang="ru-RU" sz="2000" b="1" dirty="0" err="1">
                <a:solidFill>
                  <a:srgbClr val="F2F2F2"/>
                </a:solidFill>
                <a:latin typeface="Arial Narrow" pitchFamily="34" charset="0"/>
              </a:rPr>
              <a:t>здоровьесберегающая</a:t>
            </a:r>
            <a:r>
              <a:rPr lang="ru-RU" sz="2000" b="1" dirty="0">
                <a:solidFill>
                  <a:srgbClr val="F2F2F2"/>
                </a:solidFill>
                <a:latin typeface="Arial Narrow" pitchFamily="34" charset="0"/>
              </a:rPr>
              <a:t> программа для сотрудников и слушателей</a:t>
            </a:r>
            <a:endParaRPr lang="ru-RU" sz="2000" b="1" dirty="0">
              <a:solidFill>
                <a:srgbClr val="F2F2F2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10240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Кабинет «Здоровье»</a:t>
            </a:r>
          </a:p>
        </p:txBody>
      </p:sp>
      <p:pic>
        <p:nvPicPr>
          <p:cNvPr id="65539" name="Picture 2" descr="F:\Фото для стенда\04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71563"/>
            <a:ext cx="83058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4205288" cy="904875"/>
          </a:xfrm>
        </p:spPr>
        <p:txBody>
          <a:bodyPr/>
          <a:lstStyle/>
          <a:p>
            <a:r>
              <a:rPr lang="ru-RU" sz="2800" dirty="0" smtClean="0"/>
              <a:t>10 принципов </a:t>
            </a:r>
            <a:br>
              <a:rPr lang="ru-RU" sz="2800" dirty="0" smtClean="0"/>
            </a:br>
            <a:r>
              <a:rPr lang="ru-RU" sz="2800" dirty="0" smtClean="0"/>
              <a:t>нашего учреждения</a:t>
            </a: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357187" y="1412776"/>
            <a:ext cx="87868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Всегда учиться.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Поиск 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партнеров</a:t>
            </a: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Работа в команде.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Лучший капитал - это человеческий капитал.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Работай </a:t>
            </a: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сердцем, а не головой.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Все начинается с веры в успех.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История двигает всем.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Превращайте работу в праздник.</a:t>
            </a:r>
            <a:endParaRPr lang="ru-RU" sz="2400" b="1" dirty="0">
              <a:latin typeface="Arial Narrow" pitchFamily="34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 smtClean="0">
                <a:latin typeface="Arial Narrow" pitchFamily="34" charset="0"/>
                <a:cs typeface="Times New Roman" pitchFamily="18" charset="0"/>
              </a:rPr>
              <a:t>Похвала должна быть искренней и приятной человеку.</a:t>
            </a:r>
            <a:endParaRPr lang="ru-RU" sz="2400" b="1" dirty="0">
              <a:latin typeface="Arial Narrow" pitchFamily="34" charset="0"/>
              <a:cs typeface="Times New Roman" pitchFamily="18" charset="0"/>
            </a:endParaRPr>
          </a:p>
          <a:p>
            <a:pPr marL="620713" indent="-620713" eaLnBrk="0" hangingPunct="0">
              <a:buFont typeface="Arial" charset="0"/>
              <a:buAutoNum type="arabicPeriod"/>
              <a:tabLst>
                <a:tab pos="620713" algn="l"/>
              </a:tabLst>
            </a:pPr>
            <a:r>
              <a:rPr lang="ru-RU" sz="2400" b="1" dirty="0">
                <a:latin typeface="Arial Narrow" pitchFamily="34" charset="0"/>
                <a:cs typeface="Times New Roman" pitchFamily="18" charset="0"/>
              </a:rPr>
              <a:t>Радуйтесь жизни!</a:t>
            </a:r>
            <a:r>
              <a:rPr lang="ru-RU" sz="2400" b="1" dirty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7"/>
          <p:cNvSpPr>
            <a:spLocks noChangeArrowheads="1" noChangeShapeType="1" noTextEdit="1"/>
          </p:cNvSpPr>
          <p:nvPr/>
        </p:nvSpPr>
        <p:spPr bwMode="gray">
          <a:xfrm>
            <a:off x="428625" y="2143125"/>
            <a:ext cx="6929438" cy="8620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СПАСИБО ЗА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Учебная часть\Программа\IMG_1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4"/>
          <p:cNvSpPr>
            <a:spLocks noGrp="1"/>
          </p:cNvSpPr>
          <p:nvPr>
            <p:ph type="title"/>
          </p:nvPr>
        </p:nvSpPr>
        <p:spPr>
          <a:xfrm>
            <a:off x="1285875" y="357188"/>
            <a:ext cx="3962400" cy="563562"/>
          </a:xfrm>
        </p:spPr>
        <p:txBody>
          <a:bodyPr/>
          <a:lstStyle/>
          <a:p>
            <a:r>
              <a:rPr lang="ru-RU" sz="2400" dirty="0" smtClean="0"/>
              <a:t>ГБОУДПОРО «ЦПК»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Кабинет педиатрии</a:t>
            </a:r>
          </a:p>
        </p:txBody>
      </p:sp>
      <p:pic>
        <p:nvPicPr>
          <p:cNvPr id="8195" name="Picture 2" descr="C:\Учебная часть\Программа\IMG_1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052736"/>
            <a:ext cx="84629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Кабинет  стоматологии (практика)</a:t>
            </a:r>
          </a:p>
        </p:txBody>
      </p:sp>
      <p:pic>
        <p:nvPicPr>
          <p:cNvPr id="9219" name="Picture 2" descr="C:\Учебная часть\Программа\IMG_0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1179513"/>
            <a:ext cx="8429625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214438" y="428625"/>
            <a:ext cx="3962400" cy="563563"/>
          </a:xfrm>
        </p:spPr>
        <p:txBody>
          <a:bodyPr/>
          <a:lstStyle/>
          <a:p>
            <a:r>
              <a:rPr lang="ru-RU" sz="2400" dirty="0" smtClean="0"/>
              <a:t>Компьютерный класс</a:t>
            </a:r>
          </a:p>
        </p:txBody>
      </p:sp>
      <p:pic>
        <p:nvPicPr>
          <p:cNvPr id="10243" name="Picture 2" descr="C:\Учебная часть\Программа\IMG_1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192039"/>
            <a:ext cx="8429625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 smtClean="0"/>
              <a:t>Мультимедийное</a:t>
            </a:r>
            <a:r>
              <a:rPr lang="ru-RU" sz="2000" dirty="0" smtClean="0"/>
              <a:t> оснащение</a:t>
            </a:r>
            <a:br>
              <a:rPr lang="ru-RU" sz="2000" dirty="0" smtClean="0"/>
            </a:br>
            <a:r>
              <a:rPr lang="ru-RU" sz="2000" dirty="0" smtClean="0"/>
              <a:t>Кабинет хирургии</a:t>
            </a:r>
          </a:p>
        </p:txBody>
      </p:sp>
      <p:pic>
        <p:nvPicPr>
          <p:cNvPr id="11267" name="Picture 2" descr="F:\Фото для стенда\08 (А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35062"/>
            <a:ext cx="8215312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theme/theme1.xml><?xml version="1.0" encoding="utf-8"?>
<a:theme xmlns:a="http://schemas.openxmlformats.org/drawingml/2006/main" name="cdb2004193d">
  <a:themeElements>
    <a:clrScheme name="193tgp_best_dark 3">
      <a:dk1>
        <a:srgbClr val="969696"/>
      </a:dk1>
      <a:lt1>
        <a:srgbClr val="FFFFFF"/>
      </a:lt1>
      <a:dk2>
        <a:srgbClr val="0A2068"/>
      </a:dk2>
      <a:lt2>
        <a:srgbClr val="94CAE8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C48352"/>
      </a:folHlink>
    </a:clrScheme>
    <a:fontScheme name="193tgp_best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3tgp_best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3tgp_best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3tgp_best_dark 3">
        <a:dk1>
          <a:srgbClr val="969696"/>
        </a:dk1>
        <a:lt1>
          <a:srgbClr val="FFFFFF"/>
        </a:lt1>
        <a:dk2>
          <a:srgbClr val="0A2068"/>
        </a:dk2>
        <a:lt2>
          <a:srgbClr val="94CAE8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C4835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</TotalTime>
  <Words>1489</Words>
  <Application>Microsoft Office PowerPoint</Application>
  <PresentationFormat>Экран (4:3)</PresentationFormat>
  <Paragraphs>314</Paragraphs>
  <Slides>49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cdb2004193d</vt:lpstr>
      <vt:lpstr>Роль повышения квалификации средних медицинских кадров в реализации Программ модернизации здравоохранения РФ и развития сестринского дела: информатизация обучения, создание системы внедрения результатов научно-технической деятельности и практики здравоохранения в образовательный процесс</vt:lpstr>
      <vt:lpstr>Направление деятельности Центра в свете основополагающих документов развития здравоохранения</vt:lpstr>
      <vt:lpstr>Основные компоненты формирования компетентного специалиста в ЦПК</vt:lpstr>
      <vt:lpstr>Программа модернизации здравоохранения</vt:lpstr>
      <vt:lpstr>ГБОУДПОРО «ЦПК»</vt:lpstr>
      <vt:lpstr>Кабинет педиатрии</vt:lpstr>
      <vt:lpstr>Кабинет  стоматологии (практика)</vt:lpstr>
      <vt:lpstr>Компьютерный класс</vt:lpstr>
      <vt:lpstr>Мультимедийное оснащение Кабинет хирургии</vt:lpstr>
      <vt:lpstr>Мультимедийное оснащение  Кабинет лабораторной диагностики</vt:lpstr>
      <vt:lpstr>Интубация методом прямой ларингоскопии с помощью ларингоскопа</vt:lpstr>
      <vt:lpstr>Закрытый массаж сердца с помощью кардиопампа  Использование вакуумных шин</vt:lpstr>
      <vt:lpstr>Отработка фельдшерами приема нормальных родов</vt:lpstr>
      <vt:lpstr>Забор крови вакуумными  системами</vt:lpstr>
      <vt:lpstr>Постановка и уход за периферическими катетерами</vt:lpstr>
      <vt:lpstr>Обучение пользованию деструктором игл</vt:lpstr>
      <vt:lpstr>Экспресс анализаторы для лабораторной диагностики</vt:lpstr>
      <vt:lpstr>Прибор для визуализации вен AccuVein AV300 </vt:lpstr>
      <vt:lpstr>Практическое занятие в Региональном сосудистом центре</vt:lpstr>
      <vt:lpstr>Сестринские технологии - в практику</vt:lpstr>
      <vt:lpstr>Слайд 21</vt:lpstr>
      <vt:lpstr>Формирование единой информационной среды Центра</vt:lpstr>
      <vt:lpstr> Оснащенность учебного процесса оргтехникой</vt:lpstr>
      <vt:lpstr>Слайд 24</vt:lpstr>
      <vt:lpstr>«Организация  и управление учебным процессом»</vt:lpstr>
      <vt:lpstr>Диаграмма информационных потоков системы</vt:lpstr>
      <vt:lpstr>«Организация и управление учебным процессом»  функционал отдела комплектации</vt:lpstr>
      <vt:lpstr>«Организация и управление учебным процессом» функционал учебной части</vt:lpstr>
      <vt:lpstr>«Организация и управление учебным процессом» функционал методического кабинета</vt:lpstr>
      <vt:lpstr>«Организация и управление учебным процессом» функционал отдела сертификации</vt:lpstr>
      <vt:lpstr>«Организация и управление учебным процессом» функционал отдела аттестации</vt:lpstr>
      <vt:lpstr>«Организация и управление учебным процессом» функционал библиотеки</vt:lpstr>
      <vt:lpstr>Слайд 33</vt:lpstr>
      <vt:lpstr>Разработки преподавателей Центра</vt:lpstr>
      <vt:lpstr>Обучающая программа по неотложной медицинской помощи</vt:lpstr>
      <vt:lpstr>Обучающая программа по неотложной медицинской помощи</vt:lpstr>
      <vt:lpstr>Слайд 37</vt:lpstr>
      <vt:lpstr>Тестирование</vt:lpstr>
      <vt:lpstr>www.cpkmed.ru</vt:lpstr>
      <vt:lpstr>Слайд 40</vt:lpstr>
      <vt:lpstr>Структура программы</vt:lpstr>
      <vt:lpstr>Модульная структура учебной программы</vt:lpstr>
      <vt:lpstr>Учебно-методический комплекс занятия</vt:lpstr>
      <vt:lpstr>Технология формирования методического профессионализма преподавательского состава состоит из нескольких этапов</vt:lpstr>
      <vt:lpstr>Приоритетный национальный проект  «Здоровье»</vt:lpstr>
      <vt:lpstr>Формирование здорового образа жизни у населения РФ</vt:lpstr>
      <vt:lpstr>Кабинет «Здоровье»</vt:lpstr>
      <vt:lpstr>10 принципов  нашего учреждения</vt:lpstr>
      <vt:lpstr>Слайд 49</vt:lpstr>
    </vt:vector>
  </TitlesOfParts>
  <Company>ROUPK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ROUPK</dc:creator>
  <cp:lastModifiedBy>Пользователь</cp:lastModifiedBy>
  <cp:revision>195</cp:revision>
  <cp:lastPrinted>2013-03-14T09:36:16Z</cp:lastPrinted>
  <dcterms:created xsi:type="dcterms:W3CDTF">2012-03-27T08:25:44Z</dcterms:created>
  <dcterms:modified xsi:type="dcterms:W3CDTF">2014-04-10T08:41:25Z</dcterms:modified>
</cp:coreProperties>
</file>